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16"/>
  </p:notesMasterIdLst>
  <p:sldIdLst>
    <p:sldId id="309" r:id="rId2"/>
    <p:sldId id="361" r:id="rId3"/>
    <p:sldId id="263" r:id="rId4"/>
    <p:sldId id="257" r:id="rId5"/>
    <p:sldId id="261" r:id="rId6"/>
    <p:sldId id="302" r:id="rId7"/>
    <p:sldId id="359" r:id="rId8"/>
    <p:sldId id="260" r:id="rId9"/>
    <p:sldId id="380" r:id="rId10"/>
    <p:sldId id="381" r:id="rId11"/>
    <p:sldId id="377" r:id="rId12"/>
    <p:sldId id="382" r:id="rId13"/>
    <p:sldId id="378" r:id="rId14"/>
    <p:sldId id="379" r:id="rId15"/>
  </p:sldIdLst>
  <p:sldSz cx="9144000" cy="6858000" type="screen4x3"/>
  <p:notesSz cx="6742113" cy="9872663"/>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FF3399"/>
    <a:srgbClr val="6600CC"/>
    <a:srgbClr val="CCD7ED"/>
    <a:srgbClr val="B1CAEA"/>
    <a:srgbClr val="DBE2F2"/>
    <a:srgbClr val="B0CEEF"/>
    <a:srgbClr val="ABCAEC"/>
    <a:srgbClr val="E6DDF4"/>
    <a:srgbClr val="A5C9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68" autoAdjust="0"/>
    <p:restoredTop sz="94514" autoAdjust="0"/>
  </p:normalViewPr>
  <p:slideViewPr>
    <p:cSldViewPr>
      <p:cViewPr varScale="1">
        <p:scale>
          <a:sx n="85" d="100"/>
          <a:sy n="85" d="100"/>
        </p:scale>
        <p:origin x="178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1582" cy="49363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18971" y="0"/>
            <a:ext cx="2921582" cy="49363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178D87D-2673-46FF-9BE6-43D29AD3AC45}" type="datetimeFigureOut">
              <a:rPr lang="ru-RU"/>
              <a:pPr>
                <a:defRPr/>
              </a:pPr>
              <a:t>10.12.2021</a:t>
            </a:fld>
            <a:endParaRPr lang="ru-RU"/>
          </a:p>
        </p:txBody>
      </p:sp>
      <p:sp>
        <p:nvSpPr>
          <p:cNvPr id="4" name="Образ слайда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4212" y="4689515"/>
            <a:ext cx="5393690" cy="4442698"/>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9377316"/>
            <a:ext cx="2921582" cy="49363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18971" y="9377316"/>
            <a:ext cx="2921582" cy="493633"/>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BA95D77-031E-4027-A5B0-F274D4271855}" type="slidenum">
              <a:rPr lang="ru-RU"/>
              <a:pPr>
                <a:defRPr/>
              </a:pPr>
              <a:t>‹#›</a:t>
            </a:fld>
            <a:endParaRPr lang="ru-RU"/>
          </a:p>
        </p:txBody>
      </p:sp>
    </p:spTree>
    <p:extLst>
      <p:ext uri="{BB962C8B-B14F-4D97-AF65-F5344CB8AC3E}">
        <p14:creationId xmlns:p14="http://schemas.microsoft.com/office/powerpoint/2010/main" val="31175917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09591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5777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24916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701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21813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82602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86320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7767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0040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8268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10.12.2021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44847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AEDD1A3-43F5-4412-9FAB-803772B7C82D}" type="datetimeFigureOut">
              <a:rPr lang="ru-RU" smtClean="0">
                <a:solidFill>
                  <a:prstClr val="black">
                    <a:tint val="75000"/>
                  </a:prstClr>
                </a:solidFill>
                <a:latin typeface="Calibri"/>
              </a:rPr>
              <a:pPr fontAlgn="auto">
                <a:spcBef>
                  <a:spcPts val="0"/>
                </a:spcBef>
                <a:spcAft>
                  <a:spcPts val="0"/>
                </a:spcAft>
              </a:pPr>
              <a:t>10.12.2021</a:t>
            </a:fld>
            <a:endParaRPr lang="ru-RU">
              <a:solidFill>
                <a:prstClr val="black">
                  <a:tint val="75000"/>
                </a:prstClr>
              </a:solidFill>
              <a:latin typeface="Calibri"/>
            </a:endParaRPr>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B5315E39-215F-4CA2-8E29-ACA822003E9E}" type="slidenum">
              <a:rPr lang="ru-RU" smtClean="0">
                <a:solidFill>
                  <a:prstClr val="black">
                    <a:tint val="75000"/>
                  </a:prstClr>
                </a:solidFill>
                <a:latin typeface="Calibri"/>
              </a:rPr>
              <a:pPr fontAlgn="auto">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163325741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mailto:dalontseva@mail.ru" TargetMode="External"/><Relationship Id="rId4" Type="http://schemas.openxmlformats.org/officeDocument/2006/relationships/hyperlink" Target="mailto:dalontseva@ektu.kz"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dalontseva@edu.ektu.kz"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gradcoach.com/what-is-a-research-proposal-dissertation-thesis/" TargetMode="External"/><Relationship Id="rId3" Type="http://schemas.openxmlformats.org/officeDocument/2006/relationships/image" Target="../media/image3.jpeg"/><Relationship Id="rId7" Type="http://schemas.openxmlformats.org/officeDocument/2006/relationships/hyperlink" Target="https://en.wikipedia.org/wiki/Research_proposal" TargetMode="Externa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hyperlink" Target="https://www.questionpro.com/blog/what-is-research/" TargetMode="External"/><Relationship Id="rId11" Type="http://schemas.openxmlformats.org/officeDocument/2006/relationships/hyperlink" Target="https://www.slideshare.net/mehwishshahid73/research-plan-31631062" TargetMode="External"/><Relationship Id="rId5" Type="http://schemas.openxmlformats.org/officeDocument/2006/relationships/hyperlink" Target="https://www.researchgate.net/publication/339229809_Event_Handling_in_Business_Processes_--Flexible_Event_Subscription_for_Business_Process_Enactment/figures?lo=1" TargetMode="External"/><Relationship Id="rId10" Type="http://schemas.openxmlformats.org/officeDocument/2006/relationships/hyperlink" Target="https://www.ahrq.gov/funding/process/grant-app-basics/esstplan.html" TargetMode="External"/><Relationship Id="rId4" Type="http://schemas.openxmlformats.org/officeDocument/2006/relationships/hyperlink" Target="https://www.tastefulspace.com/blog/2020/07/17/object-and-subject-in-research-role/" TargetMode="External"/><Relationship Id="rId9" Type="http://schemas.openxmlformats.org/officeDocument/2006/relationships/hyperlink" Target="https://slideplayer.com/slide/988682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0" y="-71462"/>
            <a:ext cx="9264650" cy="699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Grp="1" noChangeArrowheads="1"/>
          </p:cNvSpPr>
          <p:nvPr>
            <p:ph type="title"/>
          </p:nvPr>
        </p:nvSpPr>
        <p:spPr>
          <a:xfrm>
            <a:off x="428596" y="2786058"/>
            <a:ext cx="8531332" cy="2798622"/>
          </a:xfrm>
        </p:spPr>
        <p:txBody>
          <a:bodyPr rtlCol="0">
            <a:noAutofit/>
          </a:bodyPr>
          <a:lstStyle/>
          <a:p>
            <a:pPr algn="ctr"/>
            <a:r>
              <a:rPr lang="en-US" sz="4000" b="1" dirty="0">
                <a:latin typeface="Times New Roman" pitchFamily="18" charset="0"/>
                <a:cs typeface="Times New Roman" pitchFamily="18" charset="0"/>
              </a:rPr>
              <a:t>The</a:t>
            </a:r>
            <a:r>
              <a:rPr lang="ru-RU" sz="4000" b="1" dirty="0">
                <a:latin typeface="Times New Roman" pitchFamily="18" charset="0"/>
                <a:cs typeface="Times New Roman" pitchFamily="18" charset="0"/>
              </a:rPr>
              <a:t> </a:t>
            </a:r>
            <a:r>
              <a:rPr lang="en-US" sz="4000" b="1" dirty="0">
                <a:latin typeface="Times New Roman" pitchFamily="18" charset="0"/>
                <a:cs typeface="Times New Roman" pitchFamily="18" charset="0"/>
              </a:rPr>
              <a:t>course goals and motivation</a:t>
            </a:r>
            <a:br>
              <a:rPr lang="ru-RU" sz="4000" b="1" dirty="0">
                <a:latin typeface="Times New Roman" pitchFamily="18" charset="0"/>
                <a:cs typeface="Times New Roman" pitchFamily="18" charset="0"/>
              </a:rPr>
            </a:br>
            <a:br>
              <a:rPr lang="ru-RU" sz="4000" b="1" dirty="0">
                <a:latin typeface="Times New Roman" pitchFamily="18" charset="0"/>
                <a:cs typeface="Times New Roman" pitchFamily="18" charset="0"/>
              </a:rPr>
            </a:br>
            <a:br>
              <a:rPr lang="ru-RU" sz="4000" b="1" dirty="0">
                <a:latin typeface="Times New Roman" pitchFamily="18" charset="0"/>
                <a:cs typeface="Times New Roman" pitchFamily="18" charset="0"/>
              </a:rPr>
            </a:br>
            <a:endParaRPr lang="ru-RU" sz="4000" b="1" dirty="0">
              <a:effectLst>
                <a:outerShdw blurRad="38100" dist="38100" dir="2700000" algn="tl">
                  <a:srgbClr val="C0C0C0"/>
                </a:outerShdw>
              </a:effectLst>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id="{5A72DB6A-0F1E-044F-A036-69F7CB21AA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230" y="234507"/>
            <a:ext cx="3749706" cy="667221"/>
          </a:xfrm>
          <a:prstGeom prst="rect">
            <a:avLst/>
          </a:prstGeom>
        </p:spPr>
      </p:pic>
      <p:sp>
        <p:nvSpPr>
          <p:cNvPr id="10" name="Прямоугольник 4"/>
          <p:cNvSpPr>
            <a:spLocks noChangeArrowheads="1"/>
          </p:cNvSpPr>
          <p:nvPr/>
        </p:nvSpPr>
        <p:spPr bwMode="auto">
          <a:xfrm>
            <a:off x="285720" y="5354437"/>
            <a:ext cx="3838573" cy="646331"/>
          </a:xfrm>
          <a:prstGeom prst="rect">
            <a:avLst/>
          </a:prstGeom>
          <a:noFill/>
          <a:ln w="9525">
            <a:noFill/>
            <a:miter lim="800000"/>
            <a:headEnd/>
            <a:tailEnd/>
          </a:ln>
        </p:spPr>
        <p:txBody>
          <a:bodyPr wrap="square">
            <a:spAutoFit/>
          </a:bodyPr>
          <a:lstStyle/>
          <a:p>
            <a:pPr eaLnBrk="1" hangingPunct="1"/>
            <a:r>
              <a:rPr lang="en-US" altLang="ru-RU" u="sng" dirty="0">
                <a:latin typeface="Times New Roman" pitchFamily="18" charset="0"/>
                <a:cs typeface="Times New Roman" pitchFamily="18" charset="0"/>
              </a:rPr>
              <a:t>Prof. Darya </a:t>
            </a:r>
            <a:r>
              <a:rPr lang="en-US" altLang="ru-RU" u="sng" dirty="0" err="1">
                <a:latin typeface="Times New Roman" pitchFamily="18" charset="0"/>
                <a:cs typeface="Times New Roman" pitchFamily="18" charset="0"/>
              </a:rPr>
              <a:t>Alontseva</a:t>
            </a:r>
            <a:endParaRPr lang="en-US" altLang="ru-RU" u="sng" dirty="0">
              <a:latin typeface="Times New Roman" pitchFamily="18" charset="0"/>
              <a:cs typeface="Times New Roman" pitchFamily="18" charset="0"/>
            </a:endParaRPr>
          </a:p>
          <a:p>
            <a:pPr eaLnBrk="1" hangingPunct="1"/>
            <a:r>
              <a:rPr lang="en-US" altLang="ru-RU" dirty="0">
                <a:latin typeface="Times New Roman" pitchFamily="18" charset="0"/>
                <a:cs typeface="Times New Roman" pitchFamily="18" charset="0"/>
              </a:rPr>
              <a:t>School of IT and IS</a:t>
            </a:r>
            <a:endParaRPr lang="ru-RU" altLang="ru-RU" dirty="0">
              <a:latin typeface="Times New Roman" pitchFamily="18" charset="0"/>
              <a:cs typeface="Times New Roman" pitchFamily="18" charset="0"/>
            </a:endParaRPr>
          </a:p>
        </p:txBody>
      </p:sp>
      <p:sp>
        <p:nvSpPr>
          <p:cNvPr id="11" name="Прямоугольник 5"/>
          <p:cNvSpPr>
            <a:spLocks noChangeArrowheads="1"/>
          </p:cNvSpPr>
          <p:nvPr/>
        </p:nvSpPr>
        <p:spPr bwMode="auto">
          <a:xfrm>
            <a:off x="304800" y="6045200"/>
            <a:ext cx="8807450" cy="646113"/>
          </a:xfrm>
          <a:prstGeom prst="rect">
            <a:avLst/>
          </a:prstGeom>
          <a:noFill/>
          <a:ln w="9525">
            <a:noFill/>
            <a:miter lim="800000"/>
            <a:headEnd/>
            <a:tailEnd/>
          </a:ln>
        </p:spPr>
        <p:txBody>
          <a:bodyPr>
            <a:spAutoFit/>
          </a:bodyPr>
          <a:lstStyle/>
          <a:p>
            <a:pPr eaLnBrk="1" hangingPunct="1"/>
            <a:r>
              <a:rPr lang="en-US" altLang="ru-RU" dirty="0">
                <a:latin typeface="Times New Roman" pitchFamily="18" charset="0"/>
                <a:cs typeface="Times New Roman" pitchFamily="18" charset="0"/>
              </a:rPr>
              <a:t>D. </a:t>
            </a:r>
            <a:r>
              <a:rPr lang="en-US" altLang="ru-RU" dirty="0" err="1">
                <a:latin typeface="Times New Roman" pitchFamily="18" charset="0"/>
                <a:cs typeface="Times New Roman" pitchFamily="18" charset="0"/>
              </a:rPr>
              <a:t>Serikbayev</a:t>
            </a:r>
            <a:r>
              <a:rPr lang="en-US" altLang="ru-RU" dirty="0">
                <a:latin typeface="Times New Roman" pitchFamily="18" charset="0"/>
                <a:cs typeface="Times New Roman" pitchFamily="18" charset="0"/>
              </a:rPr>
              <a:t> East-Kazakhstan Technical University (EKTU), </a:t>
            </a:r>
          </a:p>
          <a:p>
            <a:pPr eaLnBrk="1" hangingPunct="1"/>
            <a:r>
              <a:rPr lang="en-US" altLang="ru-RU" dirty="0">
                <a:latin typeface="Times New Roman" pitchFamily="18" charset="0"/>
                <a:cs typeface="Times New Roman" pitchFamily="18" charset="0"/>
              </a:rPr>
              <a:t>Ust-Kamenogorsk (</a:t>
            </a:r>
            <a:r>
              <a:rPr lang="en-US" altLang="ru-RU" dirty="0" err="1">
                <a:latin typeface="Times New Roman" pitchFamily="18" charset="0"/>
                <a:cs typeface="Times New Roman" pitchFamily="18" charset="0"/>
              </a:rPr>
              <a:t>Oskemen</a:t>
            </a:r>
            <a:r>
              <a:rPr lang="en-US" altLang="ru-RU" dirty="0">
                <a:latin typeface="Times New Roman" pitchFamily="18" charset="0"/>
                <a:cs typeface="Times New Roman" pitchFamily="18" charset="0"/>
              </a:rPr>
              <a:t>), </a:t>
            </a:r>
            <a:r>
              <a:rPr lang="en-US" altLang="ru-RU" dirty="0">
                <a:latin typeface="Times New Roman" pitchFamily="18" charset="0"/>
                <a:cs typeface="Times New Roman" pitchFamily="18" charset="0"/>
                <a:hlinkClick r:id="rId4"/>
              </a:rPr>
              <a:t>dalontseva@ektu.kz</a:t>
            </a:r>
            <a:r>
              <a:rPr lang="en-US" altLang="ru-RU" dirty="0">
                <a:latin typeface="Times New Roman" pitchFamily="18" charset="0"/>
                <a:cs typeface="Times New Roman" pitchFamily="18" charset="0"/>
              </a:rPr>
              <a:t>, </a:t>
            </a:r>
            <a:r>
              <a:rPr lang="en-US" altLang="ru-RU" dirty="0">
                <a:latin typeface="Times New Roman" pitchFamily="18" charset="0"/>
                <a:cs typeface="Times New Roman" pitchFamily="18" charset="0"/>
                <a:hlinkClick r:id="rId5"/>
              </a:rPr>
              <a:t>dalontseva@mail.ru</a:t>
            </a:r>
            <a:endParaRPr lang="en-US" alt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7626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5" name="Группа 1"/>
          <p:cNvGrpSpPr/>
          <p:nvPr/>
        </p:nvGrpSpPr>
        <p:grpSpPr>
          <a:xfrm>
            <a:off x="14251" y="20229"/>
            <a:ext cx="1294167" cy="6858000"/>
            <a:chOff x="0" y="0"/>
            <a:chExt cx="1294167" cy="6858000"/>
          </a:xfrm>
        </p:grpSpPr>
        <p:pic>
          <p:nvPicPr>
            <p:cNvPr id="17" name="Picture 2"/>
            <p:cNvPicPr>
              <a:picLocks noChangeAspect="1" noChangeArrowheads="1"/>
            </p:cNvPicPr>
            <p:nvPr/>
          </p:nvPicPr>
          <p:blipFill rotWithShape="1">
            <a:blip r:embed="rId2"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2"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object 5"/>
          <p:cNvSpPr txBox="1"/>
          <p:nvPr/>
        </p:nvSpPr>
        <p:spPr>
          <a:xfrm>
            <a:off x="1285852" y="1857364"/>
            <a:ext cx="6670524" cy="3890809"/>
          </a:xfrm>
          <a:prstGeom prst="rect">
            <a:avLst/>
          </a:prstGeom>
        </p:spPr>
        <p:txBody>
          <a:bodyPr vert="horz" wrap="square" lIns="0" tIns="12700" rIns="0" bIns="0" rtlCol="0">
            <a:spAutoFit/>
          </a:bodyPr>
          <a:lstStyle/>
          <a:p>
            <a:pPr marL="514350" indent="-514350">
              <a:buFont typeface="+mj-lt"/>
              <a:buAutoNum type="arabicPeriod"/>
            </a:pPr>
            <a:r>
              <a:rPr lang="en-US" sz="2800" b="1" dirty="0">
                <a:latin typeface="Times New Roman" pitchFamily="18" charset="0"/>
                <a:cs typeface="Times New Roman" pitchFamily="18" charset="0"/>
              </a:rPr>
              <a:t>Why study in English in Kazakhstan?</a:t>
            </a:r>
          </a:p>
          <a:p>
            <a:pPr marL="514350" indent="-514350">
              <a:buFont typeface="+mj-lt"/>
              <a:buAutoNum type="arabicPeriod"/>
            </a:pPr>
            <a:r>
              <a:rPr lang="en-US" sz="2800" b="1" dirty="0">
                <a:latin typeface="Times New Roman" pitchFamily="18" charset="0"/>
                <a:cs typeface="Times New Roman" pitchFamily="18" charset="0"/>
              </a:rPr>
              <a:t>Goals for the course </a:t>
            </a:r>
          </a:p>
          <a:p>
            <a:pPr marL="514350" lvl="0" indent="-514350">
              <a:buFont typeface="+mj-lt"/>
              <a:buAutoNum type="arabicPeriod"/>
            </a:pPr>
            <a:r>
              <a:rPr lang="en-US" sz="2800" b="1" dirty="0">
                <a:latin typeface="Times New Roman" pitchFamily="18" charset="0"/>
                <a:cs typeface="Times New Roman" pitchFamily="18" charset="0"/>
              </a:rPr>
              <a:t>Quick vocab note</a:t>
            </a:r>
          </a:p>
          <a:p>
            <a:pPr marL="514350" lvl="0" indent="-514350">
              <a:buFont typeface="+mj-lt"/>
              <a:buAutoNum type="arabicPeriod"/>
            </a:pPr>
            <a:r>
              <a:rPr lang="en-US" sz="2800" b="1" dirty="0">
                <a:latin typeface="Times New Roman" pitchFamily="18" charset="0"/>
                <a:ea typeface="+mn-ea"/>
                <a:cs typeface="Times New Roman" pitchFamily="18" charset="0"/>
              </a:rPr>
              <a:t>Motivation</a:t>
            </a:r>
          </a:p>
          <a:p>
            <a:pPr marL="514350" lvl="0" indent="-514350">
              <a:buFont typeface="+mj-lt"/>
              <a:buAutoNum type="arabicPeriod"/>
            </a:pPr>
            <a:r>
              <a:rPr lang="en-US" sz="2800" b="1" dirty="0">
                <a:latin typeface="Times New Roman" pitchFamily="18" charset="0"/>
                <a:cs typeface="Times New Roman" pitchFamily="18" charset="0"/>
              </a:rPr>
              <a:t>Help</a:t>
            </a:r>
          </a:p>
          <a:p>
            <a:pPr marL="514350" lvl="0" indent="-514350">
              <a:buFont typeface="+mj-lt"/>
              <a:buAutoNum type="arabicPeriod"/>
            </a:pPr>
            <a:r>
              <a:rPr lang="en-US" sz="2800" b="1" dirty="0">
                <a:latin typeface="Times New Roman" pitchFamily="18" charset="0"/>
                <a:ea typeface="+mn-ea"/>
                <a:cs typeface="Times New Roman" pitchFamily="18" charset="0"/>
              </a:rPr>
              <a:t>How to write request emails</a:t>
            </a:r>
          </a:p>
          <a:p>
            <a:pPr marL="514350" lvl="0" indent="-514350">
              <a:buFont typeface="+mj-lt"/>
              <a:buAutoNum type="arabicPeriod"/>
            </a:pPr>
            <a:r>
              <a:rPr lang="en-US" altLang="ru-RU" sz="2800" b="1" dirty="0">
                <a:latin typeface="Times New Roman" pitchFamily="18" charset="0"/>
                <a:cs typeface="Times New Roman" pitchFamily="18" charset="0"/>
              </a:rPr>
              <a:t>Learning Outcomes</a:t>
            </a:r>
          </a:p>
          <a:p>
            <a:pPr marL="514350" lvl="0" indent="-514350">
              <a:buFont typeface="+mj-lt"/>
              <a:buAutoNum type="arabicPeriod"/>
            </a:pPr>
            <a:r>
              <a:rPr lang="en-US" sz="2800" b="1" dirty="0">
                <a:latin typeface="Times New Roman" pitchFamily="18" charset="0"/>
                <a:cs typeface="Times New Roman" pitchFamily="18" charset="0"/>
              </a:rPr>
              <a:t>Acknowledgement</a:t>
            </a:r>
            <a:endParaRPr lang="kk-KZ" sz="2800" b="1" dirty="0">
              <a:latin typeface="Times New Roman" pitchFamily="18" charset="0"/>
              <a:cs typeface="Times New Roman" pitchFamily="18" charset="0"/>
            </a:endParaRPr>
          </a:p>
          <a:p>
            <a:pPr marL="514350" lvl="0" indent="-514350">
              <a:buFont typeface="+mj-lt"/>
              <a:buAutoNum type="arabicPeriod"/>
            </a:pPr>
            <a:r>
              <a:rPr lang="en-US" sz="2800" b="1" spc="-5" dirty="0">
                <a:latin typeface="Times New Roman" pitchFamily="18" charset="0"/>
                <a:cs typeface="Times New Roman" pitchFamily="18" charset="0"/>
              </a:rPr>
              <a:t>References</a:t>
            </a:r>
            <a:endParaRPr lang="ru-RU" sz="2800" b="1" dirty="0">
              <a:latin typeface="Times New Roman" pitchFamily="18" charset="0"/>
              <a:cs typeface="Times New Roman" pitchFamily="18" charset="0"/>
            </a:endParaRPr>
          </a:p>
        </p:txBody>
      </p:sp>
      <p:sp>
        <p:nvSpPr>
          <p:cNvPr id="19" name="Прямоугольник 18"/>
          <p:cNvSpPr/>
          <p:nvPr/>
        </p:nvSpPr>
        <p:spPr>
          <a:xfrm>
            <a:off x="3643306" y="571480"/>
            <a:ext cx="2268570" cy="769441"/>
          </a:xfrm>
          <a:prstGeom prst="rect">
            <a:avLst/>
          </a:prstGeom>
        </p:spPr>
        <p:txBody>
          <a:bodyPr wrap="none">
            <a:spAutoFit/>
          </a:bodyPr>
          <a:lstStyle/>
          <a:p>
            <a:r>
              <a:rPr lang="en-US" sz="4400" b="1" dirty="0">
                <a:solidFill>
                  <a:srgbClr val="7030A0"/>
                </a:solidFill>
                <a:latin typeface="Times New Roman" pitchFamily="18" charset="0"/>
                <a:cs typeface="Times New Roman" pitchFamily="18" charset="0"/>
              </a:rPr>
              <a:t>Content </a:t>
            </a:r>
            <a:endParaRPr lang="ru-RU" sz="4400" b="1" dirty="0">
              <a:solidFill>
                <a:srgbClr val="7030A0"/>
              </a:solidFill>
              <a:latin typeface="Times New Roman" pitchFamily="18" charset="0"/>
              <a:cs typeface="Times New Roman" pitchFamily="18" charset="0"/>
            </a:endParaRPr>
          </a:p>
        </p:txBody>
      </p:sp>
      <p:pic>
        <p:nvPicPr>
          <p:cNvPr id="20" name="Picture 2"/>
          <p:cNvPicPr>
            <a:picLocks noChangeAspect="1" noChangeArrowheads="1"/>
          </p:cNvPicPr>
          <p:nvPr/>
        </p:nvPicPr>
        <p:blipFill rotWithShape="1">
          <a:blip r:embed="rId2" cstate="print"/>
          <a:srcRect t="69118" r="81734"/>
          <a:stretch/>
        </p:blipFill>
        <p:spPr bwMode="auto">
          <a:xfrm rot="16200000">
            <a:off x="7986376" y="5700367"/>
            <a:ext cx="1021145" cy="1294167"/>
          </a:xfrm>
          <a:prstGeom prst="rect">
            <a:avLst/>
          </a:prstGeom>
          <a:noFill/>
          <a:ln>
            <a:noFill/>
          </a:ln>
        </p:spPr>
      </p:pic>
      <p:pic>
        <p:nvPicPr>
          <p:cNvPr id="21" name="Picture 2"/>
          <p:cNvPicPr>
            <a:picLocks noChangeAspect="1" noChangeArrowheads="1"/>
          </p:cNvPicPr>
          <p:nvPr/>
        </p:nvPicPr>
        <p:blipFill rotWithShape="1">
          <a:blip r:embed="rId2" cstate="print"/>
          <a:srcRect t="69118" r="81734"/>
          <a:stretch/>
        </p:blipFill>
        <p:spPr bwMode="auto">
          <a:xfrm rot="10800000">
            <a:off x="8122887" y="-24"/>
            <a:ext cx="1021145" cy="1294167"/>
          </a:xfrm>
          <a:prstGeom prst="rect">
            <a:avLst/>
          </a:prstGeom>
          <a:noFill/>
          <a:ln>
            <a:noFill/>
          </a:ln>
        </p:spPr>
      </p:pic>
    </p:spTree>
    <p:extLst>
      <p:ext uri="{BB962C8B-B14F-4D97-AF65-F5344CB8AC3E}">
        <p14:creationId xmlns:p14="http://schemas.microsoft.com/office/powerpoint/2010/main" val="1563353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08A96-4FCC-4AEC-AEA0-4E6E4CA1F773}"/>
              </a:ext>
            </a:extLst>
          </p:cNvPr>
          <p:cNvSpPr>
            <a:spLocks noGrp="1"/>
          </p:cNvSpPr>
          <p:nvPr>
            <p:ph type="title"/>
          </p:nvPr>
        </p:nvSpPr>
        <p:spPr/>
        <p:txBody>
          <a:bodyPr>
            <a:normAutofit/>
          </a:bodyPr>
          <a:lstStyle/>
          <a:p>
            <a:pPr fontAlgn="base">
              <a:spcAft>
                <a:spcPct val="0"/>
              </a:spcAft>
            </a:pPr>
            <a:r>
              <a:rPr lang="en-US" sz="4400" b="1" dirty="0">
                <a:solidFill>
                  <a:srgbClr val="7030A0"/>
                </a:solidFill>
                <a:latin typeface="Times New Roman" pitchFamily="18" charset="0"/>
                <a:ea typeface="+mn-ea"/>
                <a:cs typeface="Times New Roman" pitchFamily="18" charset="0"/>
              </a:rPr>
              <a:t>Warm up!</a:t>
            </a:r>
          </a:p>
        </p:txBody>
      </p:sp>
      <p:sp>
        <p:nvSpPr>
          <p:cNvPr id="3" name="Content Placeholder 2">
            <a:extLst>
              <a:ext uri="{FF2B5EF4-FFF2-40B4-BE49-F238E27FC236}">
                <a16:creationId xmlns:a16="http://schemas.microsoft.com/office/drawing/2014/main" id="{768A69A3-8D3F-4DA5-AF6D-19C347891E77}"/>
              </a:ext>
            </a:extLst>
          </p:cNvPr>
          <p:cNvSpPr>
            <a:spLocks noGrp="1"/>
          </p:cNvSpPr>
          <p:nvPr>
            <p:ph idx="1"/>
          </p:nvPr>
        </p:nvSpPr>
        <p:spPr>
          <a:xfrm>
            <a:off x="628650" y="1484784"/>
            <a:ext cx="7886700" cy="4692179"/>
          </a:xfrm>
        </p:spPr>
        <p:txBody>
          <a:bodyPr>
            <a:normAutofit lnSpcReduction="10000"/>
          </a:bodyPr>
          <a:lstStyle/>
          <a:p>
            <a:pPr marL="0" indent="0">
              <a:buNone/>
            </a:pPr>
            <a:r>
              <a:rPr lang="en-US" sz="2800" dirty="0"/>
              <a:t>Why  study/(teach classes) in English in Kazakhstan?</a:t>
            </a:r>
          </a:p>
          <a:p>
            <a:pPr marL="0" indent="0">
              <a:buNone/>
            </a:pPr>
            <a:r>
              <a:rPr lang="en-US" sz="2800" dirty="0"/>
              <a:t>Who wants it? </a:t>
            </a:r>
          </a:p>
          <a:p>
            <a:pPr marL="0" indent="0">
              <a:buNone/>
            </a:pPr>
            <a:r>
              <a:rPr lang="en-US" sz="2800" dirty="0"/>
              <a:t>Who does it benefit?</a:t>
            </a:r>
          </a:p>
          <a:p>
            <a:pPr marL="0" indent="0">
              <a:buNone/>
            </a:pPr>
            <a:endParaRPr lang="en-US" sz="2800" dirty="0"/>
          </a:p>
          <a:p>
            <a:pPr marL="0" indent="0">
              <a:buNone/>
            </a:pPr>
            <a:r>
              <a:rPr lang="en-US" sz="2800" b="1" dirty="0"/>
              <a:t>Common motivations for students and teachers</a:t>
            </a:r>
          </a:p>
          <a:p>
            <a:r>
              <a:rPr lang="en-US" sz="2800" dirty="0"/>
              <a:t>National policy</a:t>
            </a:r>
          </a:p>
          <a:p>
            <a:r>
              <a:rPr lang="en-US" sz="2800" dirty="0"/>
              <a:t>University policy</a:t>
            </a:r>
          </a:p>
          <a:p>
            <a:r>
              <a:rPr lang="en-US" sz="2800" dirty="0"/>
              <a:t>Prospect of future employment/research</a:t>
            </a:r>
            <a:r>
              <a:rPr lang="ru-RU" sz="2800" dirty="0"/>
              <a:t>*</a:t>
            </a:r>
            <a:endParaRPr lang="en-US" sz="2800" dirty="0"/>
          </a:p>
          <a:p>
            <a:r>
              <a:rPr lang="en-US" sz="2800" dirty="0"/>
              <a:t>Bilingualism/multilingualism</a:t>
            </a:r>
          </a:p>
          <a:p>
            <a:r>
              <a:rPr lang="en-US" sz="2800" dirty="0"/>
              <a:t>Actual benefits to learning content</a:t>
            </a:r>
            <a:r>
              <a:rPr lang="ru-RU" sz="2800" dirty="0"/>
              <a:t>*</a:t>
            </a:r>
            <a:r>
              <a:rPr lang="en-US" sz="2800" dirty="0"/>
              <a:t> </a:t>
            </a:r>
          </a:p>
          <a:p>
            <a:pPr marL="0" indent="0">
              <a:buNone/>
            </a:pPr>
            <a:endParaRPr lang="en-US" dirty="0"/>
          </a:p>
        </p:txBody>
      </p:sp>
      <p:pic>
        <p:nvPicPr>
          <p:cNvPr id="4" name="Рисунок 3">
            <a:extLst>
              <a:ext uri="{FF2B5EF4-FFF2-40B4-BE49-F238E27FC236}">
                <a16:creationId xmlns:a16="http://schemas.microsoft.com/office/drawing/2014/main" id="{06C2EBB1-FA20-4364-9369-82DA63364F64}"/>
              </a:ext>
            </a:extLst>
          </p:cNvPr>
          <p:cNvPicPr>
            <a:picLocks noChangeAspect="1"/>
          </p:cNvPicPr>
          <p:nvPr/>
        </p:nvPicPr>
        <p:blipFill>
          <a:blip r:embed="rId2"/>
          <a:stretch>
            <a:fillRect/>
          </a:stretch>
        </p:blipFill>
        <p:spPr>
          <a:xfrm>
            <a:off x="7956376" y="65287"/>
            <a:ext cx="829128" cy="1231499"/>
          </a:xfrm>
          <a:prstGeom prst="rect">
            <a:avLst/>
          </a:prstGeom>
        </p:spPr>
      </p:pic>
    </p:spTree>
    <p:extLst>
      <p:ext uri="{BB962C8B-B14F-4D97-AF65-F5344CB8AC3E}">
        <p14:creationId xmlns:p14="http://schemas.microsoft.com/office/powerpoint/2010/main" val="1233514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B9748-9367-46A5-90A3-0DA0B8B59229}"/>
              </a:ext>
            </a:extLst>
          </p:cNvPr>
          <p:cNvSpPr>
            <a:spLocks noGrp="1"/>
          </p:cNvSpPr>
          <p:nvPr>
            <p:ph type="title"/>
          </p:nvPr>
        </p:nvSpPr>
        <p:spPr>
          <a:xfrm>
            <a:off x="412232" y="421422"/>
            <a:ext cx="7400128" cy="1325563"/>
          </a:xfrm>
        </p:spPr>
        <p:txBody>
          <a:bodyPr>
            <a:normAutofit/>
          </a:bodyPr>
          <a:lstStyle/>
          <a:p>
            <a:pPr algn="ctr"/>
            <a:r>
              <a:rPr lang="en-US" sz="4400" b="1" dirty="0">
                <a:solidFill>
                  <a:srgbClr val="7030A0"/>
                </a:solidFill>
                <a:latin typeface="Times New Roman" pitchFamily="18" charset="0"/>
                <a:ea typeface="+mn-ea"/>
                <a:cs typeface="Times New Roman" pitchFamily="18" charset="0"/>
              </a:rPr>
              <a:t>Goals for the course</a:t>
            </a:r>
            <a:br>
              <a:rPr lang="en-US" sz="4400" b="1" dirty="0">
                <a:solidFill>
                  <a:srgbClr val="7030A0"/>
                </a:solidFill>
                <a:latin typeface="Times New Roman" pitchFamily="18" charset="0"/>
                <a:ea typeface="+mn-ea"/>
                <a:cs typeface="Times New Roman" pitchFamily="18" charset="0"/>
              </a:rPr>
            </a:br>
            <a:r>
              <a:rPr lang="en-US" sz="4400" b="1" dirty="0">
                <a:solidFill>
                  <a:srgbClr val="7030A0"/>
                </a:solidFill>
                <a:latin typeface="Times New Roman" pitchFamily="18" charset="0"/>
                <a:ea typeface="+mn-ea"/>
                <a:cs typeface="Times New Roman" pitchFamily="18" charset="0"/>
              </a:rPr>
              <a:t> (start with the end in mind!)</a:t>
            </a:r>
          </a:p>
        </p:txBody>
      </p:sp>
      <p:sp>
        <p:nvSpPr>
          <p:cNvPr id="3" name="Content Placeholder 2">
            <a:extLst>
              <a:ext uri="{FF2B5EF4-FFF2-40B4-BE49-F238E27FC236}">
                <a16:creationId xmlns:a16="http://schemas.microsoft.com/office/drawing/2014/main" id="{1691BE2D-ECC4-4F51-8FDF-A37F9764D467}"/>
              </a:ext>
            </a:extLst>
          </p:cNvPr>
          <p:cNvSpPr>
            <a:spLocks noGrp="1"/>
          </p:cNvSpPr>
          <p:nvPr>
            <p:ph idx="1"/>
          </p:nvPr>
        </p:nvSpPr>
        <p:spPr/>
        <p:txBody>
          <a:bodyPr>
            <a:normAutofit fontScale="70000" lnSpcReduction="20000"/>
          </a:bodyPr>
          <a:lstStyle/>
          <a:p>
            <a:pPr lvl="1">
              <a:lnSpc>
                <a:spcPct val="120000"/>
              </a:lnSpc>
              <a:spcBef>
                <a:spcPts val="0"/>
              </a:spcBef>
            </a:pPr>
            <a:r>
              <a:rPr lang="en-US" sz="3600" dirty="0"/>
              <a:t> Absorb the best techniques of research organization and planning</a:t>
            </a:r>
          </a:p>
          <a:p>
            <a:pPr lvl="1">
              <a:lnSpc>
                <a:spcPct val="120000"/>
              </a:lnSpc>
              <a:spcBef>
                <a:spcPts val="0"/>
              </a:spcBef>
            </a:pPr>
            <a:r>
              <a:rPr lang="en-US" sz="3600" dirty="0"/>
              <a:t>Design your research plan for Master’s thesis</a:t>
            </a:r>
          </a:p>
          <a:p>
            <a:pPr lvl="1">
              <a:lnSpc>
                <a:spcPct val="120000"/>
              </a:lnSpc>
              <a:spcBef>
                <a:spcPts val="0"/>
              </a:spcBef>
            </a:pPr>
            <a:r>
              <a:rPr lang="en-US" sz="3600" dirty="0"/>
              <a:t>Revise your Individual Plan</a:t>
            </a:r>
          </a:p>
          <a:p>
            <a:pPr lvl="1">
              <a:lnSpc>
                <a:spcPct val="120000"/>
              </a:lnSpc>
              <a:spcBef>
                <a:spcPts val="0"/>
              </a:spcBef>
            </a:pPr>
            <a:r>
              <a:rPr lang="en-US" sz="3600" dirty="0"/>
              <a:t>Find and analyze literature on the research topic</a:t>
            </a:r>
            <a:endParaRPr lang="ru-RU" sz="3600" dirty="0"/>
          </a:p>
          <a:p>
            <a:pPr lvl="1">
              <a:lnSpc>
                <a:spcPct val="120000"/>
              </a:lnSpc>
              <a:spcBef>
                <a:spcPts val="0"/>
              </a:spcBef>
            </a:pPr>
            <a:r>
              <a:rPr lang="en-US" sz="3600" dirty="0"/>
              <a:t>Write a literature review for your Master’s Thesis</a:t>
            </a:r>
          </a:p>
          <a:p>
            <a:pPr lvl="1">
              <a:lnSpc>
                <a:spcPct val="120000"/>
              </a:lnSpc>
              <a:spcBef>
                <a:spcPts val="0"/>
              </a:spcBef>
            </a:pPr>
            <a:r>
              <a:rPr lang="en-US" sz="3600" dirty="0"/>
              <a:t>Design your Master’s thesis</a:t>
            </a:r>
          </a:p>
          <a:p>
            <a:pPr lvl="1"/>
            <a:endParaRPr lang="en-US" sz="3600" dirty="0"/>
          </a:p>
          <a:p>
            <a:endParaRPr lang="en-US" sz="2625" dirty="0"/>
          </a:p>
          <a:p>
            <a:pPr marL="0" indent="0">
              <a:buNone/>
            </a:pPr>
            <a:r>
              <a:rPr lang="en-US" sz="3400" i="1" dirty="0"/>
              <a:t>Please note: this is not a language-development course!</a:t>
            </a:r>
          </a:p>
          <a:p>
            <a:pPr marL="0" indent="0">
              <a:buNone/>
            </a:pPr>
            <a:r>
              <a:rPr lang="en-US" sz="3400" i="1" dirty="0"/>
              <a:t> </a:t>
            </a:r>
            <a:r>
              <a:rPr lang="en-US" sz="3400" b="1" i="1" dirty="0">
                <a:solidFill>
                  <a:srgbClr val="C00000"/>
                </a:solidFill>
              </a:rPr>
              <a:t>Intelligible</a:t>
            </a:r>
            <a:r>
              <a:rPr lang="en-US" sz="3400" i="1" dirty="0">
                <a:solidFill>
                  <a:srgbClr val="C00000"/>
                </a:solidFill>
              </a:rPr>
              <a:t> -able to be understood; comprehensible</a:t>
            </a:r>
            <a:endParaRPr lang="en-US" sz="3400" i="1" dirty="0"/>
          </a:p>
        </p:txBody>
      </p:sp>
      <p:pic>
        <p:nvPicPr>
          <p:cNvPr id="4" name="Рисунок 3">
            <a:extLst>
              <a:ext uri="{FF2B5EF4-FFF2-40B4-BE49-F238E27FC236}">
                <a16:creationId xmlns:a16="http://schemas.microsoft.com/office/drawing/2014/main" id="{3774E224-7FFD-43C1-9A9B-2824C7C99B22}"/>
              </a:ext>
            </a:extLst>
          </p:cNvPr>
          <p:cNvPicPr>
            <a:picLocks noChangeAspect="1"/>
          </p:cNvPicPr>
          <p:nvPr/>
        </p:nvPicPr>
        <p:blipFill>
          <a:blip r:embed="rId2"/>
          <a:stretch>
            <a:fillRect/>
          </a:stretch>
        </p:blipFill>
        <p:spPr>
          <a:xfrm>
            <a:off x="7884368" y="436847"/>
            <a:ext cx="829128" cy="1231499"/>
          </a:xfrm>
          <a:prstGeom prst="rect">
            <a:avLst/>
          </a:prstGeom>
        </p:spPr>
      </p:pic>
    </p:spTree>
    <p:extLst>
      <p:ext uri="{BB962C8B-B14F-4D97-AF65-F5344CB8AC3E}">
        <p14:creationId xmlns:p14="http://schemas.microsoft.com/office/powerpoint/2010/main" val="4070891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C28A3-6BC6-4FBE-932E-EF610BCAEDFA}"/>
              </a:ext>
            </a:extLst>
          </p:cNvPr>
          <p:cNvSpPr>
            <a:spLocks noGrp="1"/>
          </p:cNvSpPr>
          <p:nvPr>
            <p:ph type="title"/>
          </p:nvPr>
        </p:nvSpPr>
        <p:spPr>
          <a:xfrm>
            <a:off x="789756" y="188640"/>
            <a:ext cx="7725594" cy="1064691"/>
          </a:xfrm>
        </p:spPr>
        <p:txBody>
          <a:bodyPr/>
          <a:lstStyle/>
          <a:p>
            <a:pPr algn="ctr"/>
            <a:r>
              <a:rPr lang="en-US" b="1" dirty="0">
                <a:solidFill>
                  <a:schemeClr val="accent1">
                    <a:lumMod val="50000"/>
                  </a:schemeClr>
                </a:solidFill>
              </a:rPr>
              <a:t>Quick vocab note: US Higher Education</a:t>
            </a:r>
          </a:p>
        </p:txBody>
      </p:sp>
      <p:sp>
        <p:nvSpPr>
          <p:cNvPr id="3" name="Content Placeholder 2">
            <a:extLst>
              <a:ext uri="{FF2B5EF4-FFF2-40B4-BE49-F238E27FC236}">
                <a16:creationId xmlns:a16="http://schemas.microsoft.com/office/drawing/2014/main" id="{C838153D-DE4D-4717-B901-9673B876C0F9}"/>
              </a:ext>
            </a:extLst>
          </p:cNvPr>
          <p:cNvSpPr>
            <a:spLocks noGrp="1"/>
          </p:cNvSpPr>
          <p:nvPr>
            <p:ph idx="1"/>
          </p:nvPr>
        </p:nvSpPr>
        <p:spPr>
          <a:xfrm>
            <a:off x="467544" y="1253330"/>
            <a:ext cx="8352928" cy="5416029"/>
          </a:xfrm>
        </p:spPr>
        <p:txBody>
          <a:bodyPr/>
          <a:lstStyle/>
          <a:p>
            <a:r>
              <a:rPr lang="en-US" dirty="0"/>
              <a:t>Undergraduate (college) student </a:t>
            </a:r>
          </a:p>
          <a:p>
            <a:pPr lvl="1"/>
            <a:r>
              <a:rPr lang="en-US" dirty="0"/>
              <a:t>Bachelor’s Degree/Program (BA, BS)</a:t>
            </a:r>
          </a:p>
          <a:p>
            <a:pPr lvl="1"/>
            <a:r>
              <a:rPr lang="en-US" dirty="0"/>
              <a:t>Major / Minor</a:t>
            </a:r>
          </a:p>
          <a:p>
            <a:r>
              <a:rPr lang="en-US" dirty="0"/>
              <a:t>Graduate student</a:t>
            </a:r>
          </a:p>
          <a:p>
            <a:pPr lvl="1"/>
            <a:r>
              <a:rPr lang="en-US" dirty="0"/>
              <a:t>Master’s Degree /Program (MA, MS, MBA, etc.)</a:t>
            </a:r>
          </a:p>
          <a:p>
            <a:pPr lvl="1"/>
            <a:r>
              <a:rPr lang="en-US" dirty="0"/>
              <a:t>Doctoral Degree/Program (PhD)</a:t>
            </a:r>
          </a:p>
          <a:p>
            <a:pPr lvl="1"/>
            <a:r>
              <a:rPr lang="en-US" dirty="0"/>
              <a:t>Major / field / specialization</a:t>
            </a:r>
          </a:p>
          <a:p>
            <a:pPr marL="342900" lvl="1" indent="0" algn="ctr">
              <a:spcBef>
                <a:spcPct val="0"/>
              </a:spcBef>
              <a:buNone/>
            </a:pPr>
            <a:r>
              <a:rPr lang="en-US" sz="3300" b="1" dirty="0">
                <a:solidFill>
                  <a:schemeClr val="accent1">
                    <a:lumMod val="50000"/>
                  </a:schemeClr>
                </a:solidFill>
                <a:latin typeface="+mj-lt"/>
                <a:ea typeface="+mj-ea"/>
                <a:cs typeface="+mj-cs"/>
              </a:rPr>
              <a:t>British / US English</a:t>
            </a:r>
          </a:p>
        </p:txBody>
      </p:sp>
      <p:graphicFrame>
        <p:nvGraphicFramePr>
          <p:cNvPr id="4" name="Таблица 3">
            <a:extLst>
              <a:ext uri="{FF2B5EF4-FFF2-40B4-BE49-F238E27FC236}">
                <a16:creationId xmlns:a16="http://schemas.microsoft.com/office/drawing/2014/main" id="{122D6406-880A-446A-90A4-9F994D0EE715}"/>
              </a:ext>
            </a:extLst>
          </p:cNvPr>
          <p:cNvGraphicFramePr>
            <a:graphicFrameLocks noGrp="1"/>
          </p:cNvGraphicFramePr>
          <p:nvPr>
            <p:extLst>
              <p:ext uri="{D42A27DB-BD31-4B8C-83A1-F6EECF244321}">
                <p14:modId xmlns:p14="http://schemas.microsoft.com/office/powerpoint/2010/main" val="1735283151"/>
              </p:ext>
            </p:extLst>
          </p:nvPr>
        </p:nvGraphicFramePr>
        <p:xfrm>
          <a:off x="628650" y="4005064"/>
          <a:ext cx="7886700" cy="240030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411292204"/>
                    </a:ext>
                  </a:extLst>
                </a:gridCol>
                <a:gridCol w="3943350">
                  <a:extLst>
                    <a:ext uri="{9D8B030D-6E8A-4147-A177-3AD203B41FA5}">
                      <a16:colId xmlns:a16="http://schemas.microsoft.com/office/drawing/2014/main" val="3133671479"/>
                    </a:ext>
                  </a:extLst>
                </a:gridCol>
              </a:tblGrid>
              <a:tr h="342900">
                <a:tc>
                  <a:txBody>
                    <a:bodyPr/>
                    <a:lstStyle/>
                    <a:p>
                      <a:r>
                        <a:rPr lang="en-US" sz="1800" dirty="0"/>
                        <a:t>British English</a:t>
                      </a:r>
                    </a:p>
                  </a:txBody>
                  <a:tcPr marL="68580" marR="68580" marT="34290" marB="34290"/>
                </a:tc>
                <a:tc>
                  <a:txBody>
                    <a:bodyPr/>
                    <a:lstStyle/>
                    <a:p>
                      <a:r>
                        <a:rPr lang="en-US" sz="1800" dirty="0"/>
                        <a:t>North American English</a:t>
                      </a:r>
                    </a:p>
                  </a:txBody>
                  <a:tcPr marL="68580" marR="68580" marT="34290" marB="34290"/>
                </a:tc>
                <a:extLst>
                  <a:ext uri="{0D108BD9-81ED-4DB2-BD59-A6C34878D82A}">
                    <a16:rowId xmlns:a16="http://schemas.microsoft.com/office/drawing/2014/main" val="4277312361"/>
                  </a:ext>
                </a:extLst>
              </a:tr>
              <a:tr h="342900">
                <a:tc>
                  <a:txBody>
                    <a:bodyPr/>
                    <a:lstStyle/>
                    <a:p>
                      <a:r>
                        <a:rPr lang="en-US" sz="1800" dirty="0"/>
                        <a:t>school</a:t>
                      </a:r>
                    </a:p>
                  </a:txBody>
                  <a:tcPr marL="68580" marR="68580" marT="34290" marB="34290"/>
                </a:tc>
                <a:tc>
                  <a:txBody>
                    <a:bodyPr/>
                    <a:lstStyle/>
                    <a:p>
                      <a:r>
                        <a:rPr lang="en-US" sz="1800" dirty="0"/>
                        <a:t>high school</a:t>
                      </a:r>
                    </a:p>
                  </a:txBody>
                  <a:tcPr marL="68580" marR="68580" marT="34290" marB="34290"/>
                </a:tc>
                <a:extLst>
                  <a:ext uri="{0D108BD9-81ED-4DB2-BD59-A6C34878D82A}">
                    <a16:rowId xmlns:a16="http://schemas.microsoft.com/office/drawing/2014/main" val="2541589378"/>
                  </a:ext>
                </a:extLst>
              </a:tr>
              <a:tr h="342900">
                <a:tc>
                  <a:txBody>
                    <a:bodyPr/>
                    <a:lstStyle/>
                    <a:p>
                      <a:r>
                        <a:rPr lang="en-US" sz="1800" dirty="0"/>
                        <a:t>university / </a:t>
                      </a:r>
                      <a:r>
                        <a:rPr lang="en-US" sz="1800" dirty="0" err="1"/>
                        <a:t>uni</a:t>
                      </a:r>
                      <a:endParaRPr lang="en-US" sz="1800" dirty="0"/>
                    </a:p>
                  </a:txBody>
                  <a:tcPr marL="68580" marR="68580" marT="34290" marB="34290"/>
                </a:tc>
                <a:tc>
                  <a:txBody>
                    <a:bodyPr/>
                    <a:lstStyle/>
                    <a:p>
                      <a:r>
                        <a:rPr lang="en-US" sz="1800" dirty="0"/>
                        <a:t>university / school</a:t>
                      </a:r>
                    </a:p>
                  </a:txBody>
                  <a:tcPr marL="68580" marR="68580" marT="34290" marB="34290"/>
                </a:tc>
                <a:extLst>
                  <a:ext uri="{0D108BD9-81ED-4DB2-BD59-A6C34878D82A}">
                    <a16:rowId xmlns:a16="http://schemas.microsoft.com/office/drawing/2014/main" val="3773168289"/>
                  </a:ext>
                </a:extLst>
              </a:tr>
              <a:tr h="342900">
                <a:tc>
                  <a:txBody>
                    <a:bodyPr/>
                    <a:lstStyle/>
                    <a:p>
                      <a:r>
                        <a:rPr lang="en-US" sz="1800" dirty="0"/>
                        <a:t>module</a:t>
                      </a:r>
                    </a:p>
                  </a:txBody>
                  <a:tcPr marL="68580" marR="68580" marT="34290" marB="34290"/>
                </a:tc>
                <a:tc>
                  <a:txBody>
                    <a:bodyPr/>
                    <a:lstStyle/>
                    <a:p>
                      <a:r>
                        <a:rPr lang="en-US" sz="1800" dirty="0"/>
                        <a:t>course</a:t>
                      </a:r>
                    </a:p>
                  </a:txBody>
                  <a:tcPr marL="68580" marR="68580" marT="34290" marB="34290"/>
                </a:tc>
                <a:extLst>
                  <a:ext uri="{0D108BD9-81ED-4DB2-BD59-A6C34878D82A}">
                    <a16:rowId xmlns:a16="http://schemas.microsoft.com/office/drawing/2014/main" val="182554139"/>
                  </a:ext>
                </a:extLst>
              </a:tr>
              <a:tr h="342900">
                <a:tc>
                  <a:txBody>
                    <a:bodyPr/>
                    <a:lstStyle/>
                    <a:p>
                      <a:r>
                        <a:rPr lang="en-US" sz="1800" dirty="0"/>
                        <a:t>postgraduate student</a:t>
                      </a:r>
                    </a:p>
                  </a:txBody>
                  <a:tcPr marL="68580" marR="68580" marT="34290" marB="34290"/>
                </a:tc>
                <a:tc>
                  <a:txBody>
                    <a:bodyPr/>
                    <a:lstStyle/>
                    <a:p>
                      <a:r>
                        <a:rPr lang="en-US" sz="1800" dirty="0"/>
                        <a:t>graduate student</a:t>
                      </a:r>
                    </a:p>
                  </a:txBody>
                  <a:tcPr marL="68580" marR="68580" marT="34290" marB="34290"/>
                </a:tc>
                <a:extLst>
                  <a:ext uri="{0D108BD9-81ED-4DB2-BD59-A6C34878D82A}">
                    <a16:rowId xmlns:a16="http://schemas.microsoft.com/office/drawing/2014/main" val="2406966177"/>
                  </a:ext>
                </a:extLst>
              </a:tr>
              <a:tr h="342900">
                <a:tc>
                  <a:txBody>
                    <a:bodyPr/>
                    <a:lstStyle/>
                    <a:p>
                      <a:r>
                        <a:rPr lang="en-US" sz="1800" dirty="0"/>
                        <a:t>(undergraduate/master’s) dissertation</a:t>
                      </a:r>
                    </a:p>
                  </a:txBody>
                  <a:tcPr marL="68580" marR="68580" marT="34290" marB="34290"/>
                </a:tc>
                <a:tc>
                  <a:txBody>
                    <a:bodyPr/>
                    <a:lstStyle/>
                    <a:p>
                      <a:r>
                        <a:rPr lang="en-US" sz="1800" dirty="0"/>
                        <a:t>(undergraduate/honors/master’s) thesis</a:t>
                      </a:r>
                    </a:p>
                  </a:txBody>
                  <a:tcPr marL="68580" marR="68580" marT="34290" marB="34290"/>
                </a:tc>
                <a:extLst>
                  <a:ext uri="{0D108BD9-81ED-4DB2-BD59-A6C34878D82A}">
                    <a16:rowId xmlns:a16="http://schemas.microsoft.com/office/drawing/2014/main" val="798289082"/>
                  </a:ext>
                </a:extLst>
              </a:tr>
              <a:tr h="342900">
                <a:tc>
                  <a:txBody>
                    <a:bodyPr/>
                    <a:lstStyle/>
                    <a:p>
                      <a:r>
                        <a:rPr lang="en-US" sz="1800" dirty="0"/>
                        <a:t>doctoral thesis</a:t>
                      </a:r>
                    </a:p>
                  </a:txBody>
                  <a:tcPr marL="68580" marR="68580" marT="34290" marB="34290"/>
                </a:tc>
                <a:tc>
                  <a:txBody>
                    <a:bodyPr/>
                    <a:lstStyle/>
                    <a:p>
                      <a:r>
                        <a:rPr lang="en-US" sz="1800" dirty="0"/>
                        <a:t>doctoral dissertation</a:t>
                      </a:r>
                    </a:p>
                  </a:txBody>
                  <a:tcPr marL="68580" marR="68580" marT="34290" marB="34290"/>
                </a:tc>
                <a:extLst>
                  <a:ext uri="{0D108BD9-81ED-4DB2-BD59-A6C34878D82A}">
                    <a16:rowId xmlns:a16="http://schemas.microsoft.com/office/drawing/2014/main" val="2682916931"/>
                  </a:ext>
                </a:extLst>
              </a:tr>
            </a:tbl>
          </a:graphicData>
        </a:graphic>
      </p:graphicFrame>
      <p:pic>
        <p:nvPicPr>
          <p:cNvPr id="5" name="Рисунок 4">
            <a:extLst>
              <a:ext uri="{FF2B5EF4-FFF2-40B4-BE49-F238E27FC236}">
                <a16:creationId xmlns:a16="http://schemas.microsoft.com/office/drawing/2014/main" id="{32AFAD18-84EB-4804-B09C-C6C351F95123}"/>
              </a:ext>
            </a:extLst>
          </p:cNvPr>
          <p:cNvPicPr>
            <a:picLocks noChangeAspect="1"/>
          </p:cNvPicPr>
          <p:nvPr/>
        </p:nvPicPr>
        <p:blipFill>
          <a:blip r:embed="rId2"/>
          <a:stretch>
            <a:fillRect/>
          </a:stretch>
        </p:blipFill>
        <p:spPr>
          <a:xfrm>
            <a:off x="6804248" y="1629904"/>
            <a:ext cx="829128" cy="1231499"/>
          </a:xfrm>
          <a:prstGeom prst="rect">
            <a:avLst/>
          </a:prstGeom>
        </p:spPr>
      </p:pic>
    </p:spTree>
    <p:extLst>
      <p:ext uri="{BB962C8B-B14F-4D97-AF65-F5344CB8AC3E}">
        <p14:creationId xmlns:p14="http://schemas.microsoft.com/office/powerpoint/2010/main" val="3806911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759774" cy="594516"/>
          </a:xfrm>
        </p:spPr>
        <p:txBody>
          <a:bodyPr>
            <a:normAutofit fontScale="90000"/>
          </a:bodyPr>
          <a:lstStyle/>
          <a:p>
            <a:pPr algn="ctr" fontAlgn="base">
              <a:spcAft>
                <a:spcPct val="0"/>
              </a:spcAft>
            </a:pPr>
            <a:r>
              <a:rPr lang="en-US" sz="4400" b="1" dirty="0">
                <a:solidFill>
                  <a:srgbClr val="7030A0"/>
                </a:solidFill>
                <a:latin typeface="Times New Roman" pitchFamily="18" charset="0"/>
                <a:ea typeface="+mn-ea"/>
                <a:cs typeface="Times New Roman" pitchFamily="18" charset="0"/>
              </a:rPr>
              <a:t>Motivation</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a:xfrm>
            <a:off x="3028950" y="5624514"/>
            <a:ext cx="3086100" cy="273844"/>
          </a:xfrm>
          <a:prstGeom prst="rect">
            <a:avLst/>
          </a:prstGeom>
        </p:spPr>
        <p:txBody>
          <a:bodyPr/>
          <a:lstStyle>
            <a:defPPr>
              <a:defRPr lang="en-US"/>
            </a:defPPr>
            <a:lvl1pPr marL="0" algn="l" defTabSz="685800" rtl="0" eaLnBrk="1" latinLnBrk="0" hangingPunct="1">
              <a:defRPr sz="675" kern="1200">
                <a:solidFill>
                  <a:schemeClr val="tx1"/>
                </a:solidFill>
                <a:latin typeface="Cambria" panose="02040503050406030204" pitchFamily="18"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fontAlgn="auto">
              <a:spcBef>
                <a:spcPts val="0"/>
              </a:spcBef>
              <a:spcAft>
                <a:spcPts val="0"/>
              </a:spcAft>
              <a:defRPr/>
            </a:pPr>
            <a:r>
              <a:rPr lang="en-US"/>
              <a:t>LING 699 / SLA</a:t>
            </a:r>
            <a:endParaRPr lang="en-US" dirty="0">
              <a:solidFill>
                <a:prstClr val="white"/>
              </a:solidFill>
            </a:endParaRPr>
          </a:p>
        </p:txBody>
      </p:sp>
      <p:sp>
        <p:nvSpPr>
          <p:cNvPr id="5" name="Slide Number Placeholder 4"/>
          <p:cNvSpPr>
            <a:spLocks noGrp="1"/>
          </p:cNvSpPr>
          <p:nvPr>
            <p:ph type="sldNum" sz="quarter" idx="12"/>
          </p:nvPr>
        </p:nvSpPr>
        <p:spPr>
          <a:xfrm>
            <a:off x="6457950" y="5624514"/>
            <a:ext cx="2057400" cy="273844"/>
          </a:xfrm>
          <a:prstGeom prst="rect">
            <a:avLst/>
          </a:prstGeom>
        </p:spPr>
        <p:txBody>
          <a:bodyPr/>
          <a:lstStyle>
            <a:defPPr>
              <a:defRPr lang="en-US"/>
            </a:defPPr>
            <a:lvl1pPr marL="0" algn="r" defTabSz="685800" rtl="0" eaLnBrk="1" latinLnBrk="0" hangingPunct="1">
              <a:defRPr sz="675" kern="1200">
                <a:solidFill>
                  <a:schemeClr val="tx1"/>
                </a:solidFill>
                <a:latin typeface="Cambria" panose="02040503050406030204" pitchFamily="18"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spcBef>
                <a:spcPts val="0"/>
              </a:spcBef>
              <a:spcAft>
                <a:spcPts val="0"/>
              </a:spcAft>
              <a:defRPr/>
            </a:pPr>
            <a:fld id="{17ACDED8-24B9-4B50-8246-A80760017869}" type="slidenum">
              <a:rPr lang="en-US" smtClean="0"/>
              <a:pPr fontAlgn="auto">
                <a:spcBef>
                  <a:spcPts val="0"/>
                </a:spcBef>
                <a:spcAft>
                  <a:spcPts val="0"/>
                </a:spcAft>
                <a:defRPr/>
              </a:pPr>
              <a:t>6</a:t>
            </a:fld>
            <a:endParaRPr lang="en-US" dirty="0">
              <a:solidFill>
                <a:prstClr val="white"/>
              </a:solidFill>
            </a:endParaRPr>
          </a:p>
        </p:txBody>
      </p:sp>
      <p:pic>
        <p:nvPicPr>
          <p:cNvPr id="2050" name="Picture 2" descr="http://www.motivateplay.com/wp-content/uploads/2013/04/motiv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064" y="1194387"/>
            <a:ext cx="4127487" cy="27357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beastmotivation.com/wp-content/uploads/2013/03/motivation-98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322" y="4001294"/>
            <a:ext cx="4127488" cy="25807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biologydecoded.com/wp-content/uploads/2015/01/tumblr_murtxoK9a21rbyu6jo1_128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1698" y="1181918"/>
            <a:ext cx="2793871" cy="279387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humbs.dreamstime.com/z/i-can-self-motivation-quote-cutting-letter-t-written-word-t-says-5229584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1481" y="4001294"/>
            <a:ext cx="3714304" cy="273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01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 calcmode="lin" valueType="num">
                                      <p:cBhvr>
                                        <p:cTn id="14" dur="1000" fill="hold"/>
                                        <p:tgtEl>
                                          <p:spTgt spid="2052"/>
                                        </p:tgtEl>
                                        <p:attrNameLst>
                                          <p:attrName>ppt_w</p:attrName>
                                        </p:attrNameLst>
                                      </p:cBhvr>
                                      <p:tavLst>
                                        <p:tav tm="0">
                                          <p:val>
                                            <p:fltVal val="0"/>
                                          </p:val>
                                        </p:tav>
                                        <p:tav tm="100000">
                                          <p:val>
                                            <p:strVal val="#ppt_w"/>
                                          </p:val>
                                        </p:tav>
                                      </p:tavLst>
                                    </p:anim>
                                    <p:anim calcmode="lin" valueType="num">
                                      <p:cBhvr>
                                        <p:cTn id="15" dur="1000" fill="hold"/>
                                        <p:tgtEl>
                                          <p:spTgt spid="2052"/>
                                        </p:tgtEl>
                                        <p:attrNameLst>
                                          <p:attrName>ppt_h</p:attrName>
                                        </p:attrNameLst>
                                      </p:cBhvr>
                                      <p:tavLst>
                                        <p:tav tm="0">
                                          <p:val>
                                            <p:fltVal val="0"/>
                                          </p:val>
                                        </p:tav>
                                        <p:tav tm="100000">
                                          <p:val>
                                            <p:strVal val="#ppt_h"/>
                                          </p:val>
                                        </p:tav>
                                      </p:tavLst>
                                    </p:anim>
                                    <p:anim calcmode="lin" valueType="num">
                                      <p:cBhvr>
                                        <p:cTn id="16" dur="1000" fill="hold"/>
                                        <p:tgtEl>
                                          <p:spTgt spid="2052"/>
                                        </p:tgtEl>
                                        <p:attrNameLst>
                                          <p:attrName>style.rotation</p:attrName>
                                        </p:attrNameLst>
                                      </p:cBhvr>
                                      <p:tavLst>
                                        <p:tav tm="0">
                                          <p:val>
                                            <p:fltVal val="90"/>
                                          </p:val>
                                        </p:tav>
                                        <p:tav tm="100000">
                                          <p:val>
                                            <p:fltVal val="0"/>
                                          </p:val>
                                        </p:tav>
                                      </p:tavLst>
                                    </p:anim>
                                    <p:animEffect transition="in" filter="fade">
                                      <p:cBhvr>
                                        <p:cTn id="17" dur="10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2054"/>
                                        </p:tgtEl>
                                        <p:attrNameLst>
                                          <p:attrName>style.visibility</p:attrName>
                                        </p:attrNameLst>
                                      </p:cBhvr>
                                      <p:to>
                                        <p:strVal val="visible"/>
                                      </p:to>
                                    </p:set>
                                    <p:animEffect transition="in" filter="wipe(down)">
                                      <p:cBhvr>
                                        <p:cTn id="22" dur="580">
                                          <p:stCondLst>
                                            <p:cond delay="0"/>
                                          </p:stCondLst>
                                        </p:cTn>
                                        <p:tgtEl>
                                          <p:spTgt spid="2054"/>
                                        </p:tgtEl>
                                      </p:cBhvr>
                                    </p:animEffect>
                                    <p:anim calcmode="lin" valueType="num">
                                      <p:cBhvr>
                                        <p:cTn id="23"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28" dur="26">
                                          <p:stCondLst>
                                            <p:cond delay="650"/>
                                          </p:stCondLst>
                                        </p:cTn>
                                        <p:tgtEl>
                                          <p:spTgt spid="2054"/>
                                        </p:tgtEl>
                                      </p:cBhvr>
                                      <p:to x="100000" y="60000"/>
                                    </p:animScale>
                                    <p:animScale>
                                      <p:cBhvr>
                                        <p:cTn id="29" dur="166" decel="50000">
                                          <p:stCondLst>
                                            <p:cond delay="676"/>
                                          </p:stCondLst>
                                        </p:cTn>
                                        <p:tgtEl>
                                          <p:spTgt spid="2054"/>
                                        </p:tgtEl>
                                      </p:cBhvr>
                                      <p:to x="100000" y="100000"/>
                                    </p:animScale>
                                    <p:animScale>
                                      <p:cBhvr>
                                        <p:cTn id="30" dur="26">
                                          <p:stCondLst>
                                            <p:cond delay="1312"/>
                                          </p:stCondLst>
                                        </p:cTn>
                                        <p:tgtEl>
                                          <p:spTgt spid="2054"/>
                                        </p:tgtEl>
                                      </p:cBhvr>
                                      <p:to x="100000" y="80000"/>
                                    </p:animScale>
                                    <p:animScale>
                                      <p:cBhvr>
                                        <p:cTn id="31" dur="166" decel="50000">
                                          <p:stCondLst>
                                            <p:cond delay="1338"/>
                                          </p:stCondLst>
                                        </p:cTn>
                                        <p:tgtEl>
                                          <p:spTgt spid="2054"/>
                                        </p:tgtEl>
                                      </p:cBhvr>
                                      <p:to x="100000" y="100000"/>
                                    </p:animScale>
                                    <p:animScale>
                                      <p:cBhvr>
                                        <p:cTn id="32" dur="26">
                                          <p:stCondLst>
                                            <p:cond delay="1642"/>
                                          </p:stCondLst>
                                        </p:cTn>
                                        <p:tgtEl>
                                          <p:spTgt spid="2054"/>
                                        </p:tgtEl>
                                      </p:cBhvr>
                                      <p:to x="100000" y="90000"/>
                                    </p:animScale>
                                    <p:animScale>
                                      <p:cBhvr>
                                        <p:cTn id="33" dur="166" decel="50000">
                                          <p:stCondLst>
                                            <p:cond delay="1668"/>
                                          </p:stCondLst>
                                        </p:cTn>
                                        <p:tgtEl>
                                          <p:spTgt spid="2054"/>
                                        </p:tgtEl>
                                      </p:cBhvr>
                                      <p:to x="100000" y="100000"/>
                                    </p:animScale>
                                    <p:animScale>
                                      <p:cBhvr>
                                        <p:cTn id="34" dur="26">
                                          <p:stCondLst>
                                            <p:cond delay="1808"/>
                                          </p:stCondLst>
                                        </p:cTn>
                                        <p:tgtEl>
                                          <p:spTgt spid="2054"/>
                                        </p:tgtEl>
                                      </p:cBhvr>
                                      <p:to x="100000" y="95000"/>
                                    </p:animScale>
                                    <p:animScale>
                                      <p:cBhvr>
                                        <p:cTn id="35" dur="166" decel="50000">
                                          <p:stCondLst>
                                            <p:cond delay="1834"/>
                                          </p:stCondLst>
                                        </p:cTn>
                                        <p:tgtEl>
                                          <p:spTgt spid="2054"/>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056"/>
                                        </p:tgtEl>
                                        <p:attrNameLst>
                                          <p:attrName>style.visibility</p:attrName>
                                        </p:attrNameLst>
                                      </p:cBhvr>
                                      <p:to>
                                        <p:strVal val="visible"/>
                                      </p:to>
                                    </p:set>
                                    <p:anim calcmode="lin" valueType="num">
                                      <p:cBhvr additive="base">
                                        <p:cTn id="40" dur="500" fill="hold"/>
                                        <p:tgtEl>
                                          <p:spTgt spid="2056"/>
                                        </p:tgtEl>
                                        <p:attrNameLst>
                                          <p:attrName>ppt_x</p:attrName>
                                        </p:attrNameLst>
                                      </p:cBhvr>
                                      <p:tavLst>
                                        <p:tav tm="0">
                                          <p:val>
                                            <p:strVal val="#ppt_x"/>
                                          </p:val>
                                        </p:tav>
                                        <p:tav tm="100000">
                                          <p:val>
                                            <p:strVal val="#ppt_x"/>
                                          </p:val>
                                        </p:tav>
                                      </p:tavLst>
                                    </p:anim>
                                    <p:anim calcmode="lin" valueType="num">
                                      <p:cBhvr additive="base">
                                        <p:cTn id="41"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47650"/>
          </a:xfrm>
        </p:spPr>
        <p:txBody>
          <a:bodyPr/>
          <a:lstStyle/>
          <a:p>
            <a:pPr algn="ctr" fontAlgn="base">
              <a:spcAft>
                <a:spcPct val="0"/>
              </a:spcAft>
            </a:pPr>
            <a:r>
              <a:rPr lang="en-US" sz="4000" b="1" dirty="0">
                <a:solidFill>
                  <a:srgbClr val="7030A0"/>
                </a:solidFill>
                <a:latin typeface="Times New Roman" pitchFamily="18" charset="0"/>
                <a:ea typeface="+mn-ea"/>
                <a:cs typeface="Times New Roman" pitchFamily="18" charset="0"/>
              </a:rPr>
              <a:t>Self-Determination Theory</a:t>
            </a:r>
          </a:p>
        </p:txBody>
      </p:sp>
      <p:sp>
        <p:nvSpPr>
          <p:cNvPr id="3" name="Content Placeholder 2"/>
          <p:cNvSpPr>
            <a:spLocks noGrp="1"/>
          </p:cNvSpPr>
          <p:nvPr>
            <p:ph idx="1"/>
          </p:nvPr>
        </p:nvSpPr>
        <p:spPr>
          <a:xfrm>
            <a:off x="433139" y="1612900"/>
            <a:ext cx="8387334" cy="4984452"/>
          </a:xfrm>
        </p:spPr>
        <p:txBody>
          <a:bodyPr>
            <a:normAutofit fontScale="77500" lnSpcReduction="20000"/>
          </a:bodyPr>
          <a:lstStyle/>
          <a:p>
            <a:r>
              <a:rPr lang="en-US" sz="3000" dirty="0"/>
              <a:t>L2 selves are “moving pictures” not a “static target” (Henry, 2015)</a:t>
            </a:r>
          </a:p>
          <a:p>
            <a:r>
              <a:rPr lang="en-US" sz="3200" dirty="0"/>
              <a:t>A dynamic model</a:t>
            </a:r>
            <a:endParaRPr lang="en-US" sz="3000" dirty="0"/>
          </a:p>
          <a:p>
            <a:endParaRPr lang="en-US" sz="3000" dirty="0"/>
          </a:p>
          <a:p>
            <a:endParaRPr lang="en-US" sz="3000" dirty="0"/>
          </a:p>
          <a:p>
            <a:r>
              <a:rPr lang="en-US" sz="3000" b="1" dirty="0">
                <a:solidFill>
                  <a:srgbClr val="FF0000"/>
                </a:solidFill>
              </a:rPr>
              <a:t>Experience changes </a:t>
            </a:r>
            <a:endParaRPr lang="ru-RU" sz="3000" b="1" dirty="0">
              <a:solidFill>
                <a:srgbClr val="FF0000"/>
              </a:solidFill>
            </a:endParaRPr>
          </a:p>
          <a:p>
            <a:pPr marL="0" indent="0">
              <a:buNone/>
            </a:pPr>
            <a:r>
              <a:rPr lang="en-US" sz="3000" b="1" dirty="0">
                <a:solidFill>
                  <a:srgbClr val="FF0000"/>
                </a:solidFill>
              </a:rPr>
              <a:t>Motivation</a:t>
            </a:r>
            <a:r>
              <a:rPr lang="ru-RU" sz="3000" b="1" dirty="0">
                <a:solidFill>
                  <a:srgbClr val="FF0000"/>
                </a:solidFill>
              </a:rPr>
              <a:t>!</a:t>
            </a:r>
          </a:p>
          <a:p>
            <a:endParaRPr lang="ru-RU" sz="3000" dirty="0"/>
          </a:p>
          <a:p>
            <a:endParaRPr lang="ru-RU" sz="3000" dirty="0"/>
          </a:p>
          <a:p>
            <a:r>
              <a:rPr lang="en-US" sz="3000" dirty="0"/>
              <a:t>Extrinsic Motivation (externally enforced: grades, punishments, rewards; means to an end)</a:t>
            </a:r>
            <a:endParaRPr lang="ru-RU" sz="3000" dirty="0"/>
          </a:p>
          <a:p>
            <a:r>
              <a:rPr lang="en-US" sz="3000" dirty="0"/>
              <a:t>Intrinsic Motivation (inherent desire to extend, learn, seek out challenges)</a:t>
            </a:r>
          </a:p>
          <a:p>
            <a:r>
              <a:rPr lang="en-US" sz="3000" dirty="0"/>
              <a:t>Intrinsic motivation may lead to persistence and higher success in L2  				(Ryan &amp; Deci, 1985; Noels et al., 1985)</a:t>
            </a:r>
          </a:p>
          <a:p>
            <a:endParaRPr lang="en-US" sz="3000" dirty="0"/>
          </a:p>
          <a:p>
            <a:endParaRPr lang="en-US" sz="3000" dirty="0"/>
          </a:p>
          <a:p>
            <a:endParaRPr lang="en-US" dirty="0"/>
          </a:p>
        </p:txBody>
      </p:sp>
      <p:sp>
        <p:nvSpPr>
          <p:cNvPr id="5" name="Slide Number Placeholder 4"/>
          <p:cNvSpPr>
            <a:spLocks noGrp="1"/>
          </p:cNvSpPr>
          <p:nvPr>
            <p:ph type="sldNum" sz="quarter" idx="12"/>
          </p:nvPr>
        </p:nvSpPr>
        <p:spPr>
          <a:xfrm>
            <a:off x="6457950" y="5624514"/>
            <a:ext cx="2057400" cy="273844"/>
          </a:xfrm>
          <a:prstGeom prst="rect">
            <a:avLst/>
          </a:prstGeom>
        </p:spPr>
        <p:txBody>
          <a:bodyPr/>
          <a:lstStyle>
            <a:defPPr>
              <a:defRPr lang="en-US"/>
            </a:defPPr>
            <a:lvl1pPr marL="0" algn="r" defTabSz="685800" rtl="0" eaLnBrk="1" latinLnBrk="0" hangingPunct="1">
              <a:defRPr sz="675" kern="1200">
                <a:solidFill>
                  <a:schemeClr val="tx1"/>
                </a:solidFill>
                <a:latin typeface="Cambria" panose="02040503050406030204" pitchFamily="18"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spcBef>
                <a:spcPts val="0"/>
              </a:spcBef>
              <a:spcAft>
                <a:spcPts val="0"/>
              </a:spcAft>
              <a:defRPr/>
            </a:pPr>
            <a:fld id="{17ACDED8-24B9-4B50-8246-A80760017869}" type="slidenum">
              <a:rPr lang="en-US" smtClean="0"/>
              <a:pPr fontAlgn="auto">
                <a:spcBef>
                  <a:spcPts val="0"/>
                </a:spcBef>
                <a:spcAft>
                  <a:spcPts val="0"/>
                </a:spcAft>
                <a:defRPr/>
              </a:pPr>
              <a:t>7</a:t>
            </a:fld>
            <a:endParaRPr lang="en-US" dirty="0">
              <a:solidFill>
                <a:prstClr val="white"/>
              </a:solidFill>
            </a:endParaRPr>
          </a:p>
        </p:txBody>
      </p:sp>
      <p:pic>
        <p:nvPicPr>
          <p:cNvPr id="9" name="Picture 8" descr="A picture containing indoor, person, man, photo&#10;&#10;Description automatically generated">
            <a:extLst>
              <a:ext uri="{FF2B5EF4-FFF2-40B4-BE49-F238E27FC236}">
                <a16:creationId xmlns:a16="http://schemas.microsoft.com/office/drawing/2014/main" id="{9AB6339F-AF64-4C3D-9A68-1AA12D1D96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2269597"/>
            <a:ext cx="4663430" cy="1939987"/>
          </a:xfrm>
          <a:prstGeom prst="rect">
            <a:avLst/>
          </a:prstGeom>
        </p:spPr>
      </p:pic>
    </p:spTree>
    <p:extLst>
      <p:ext uri="{BB962C8B-B14F-4D97-AF65-F5344CB8AC3E}">
        <p14:creationId xmlns:p14="http://schemas.microsoft.com/office/powerpoint/2010/main" val="392918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ADA9-D0A8-4498-9258-32FB622541C1}"/>
              </a:ext>
            </a:extLst>
          </p:cNvPr>
          <p:cNvSpPr>
            <a:spLocks noGrp="1"/>
          </p:cNvSpPr>
          <p:nvPr>
            <p:ph type="title"/>
          </p:nvPr>
        </p:nvSpPr>
        <p:spPr>
          <a:xfrm>
            <a:off x="628650" y="365127"/>
            <a:ext cx="7886700" cy="728760"/>
          </a:xfrm>
        </p:spPr>
        <p:txBody>
          <a:bodyPr>
            <a:normAutofit/>
          </a:bodyPr>
          <a:lstStyle/>
          <a:p>
            <a:pPr algn="ctr"/>
            <a:r>
              <a:rPr lang="en-US" sz="4400" b="1" dirty="0">
                <a:solidFill>
                  <a:srgbClr val="7030A0"/>
                </a:solidFill>
                <a:latin typeface="Times New Roman" pitchFamily="18" charset="0"/>
                <a:ea typeface="+mn-ea"/>
                <a:cs typeface="Times New Roman" pitchFamily="18" charset="0"/>
              </a:rPr>
              <a:t>Help!</a:t>
            </a:r>
          </a:p>
        </p:txBody>
      </p:sp>
      <p:sp>
        <p:nvSpPr>
          <p:cNvPr id="3" name="Content Placeholder 2">
            <a:extLst>
              <a:ext uri="{FF2B5EF4-FFF2-40B4-BE49-F238E27FC236}">
                <a16:creationId xmlns:a16="http://schemas.microsoft.com/office/drawing/2014/main" id="{72782DEF-A9DE-48CC-82FE-2F14C9072CCD}"/>
              </a:ext>
            </a:extLst>
          </p:cNvPr>
          <p:cNvSpPr>
            <a:spLocks noGrp="1"/>
          </p:cNvSpPr>
          <p:nvPr>
            <p:ph idx="1"/>
          </p:nvPr>
        </p:nvSpPr>
        <p:spPr>
          <a:xfrm>
            <a:off x="628650" y="1412775"/>
            <a:ext cx="8263830" cy="5080097"/>
          </a:xfrm>
        </p:spPr>
        <p:txBody>
          <a:bodyPr/>
          <a:lstStyle/>
          <a:p>
            <a:r>
              <a:rPr lang="en-US" dirty="0"/>
              <a:t>Did you receive Announcements from</a:t>
            </a:r>
            <a:r>
              <a:rPr lang="ru-RU" dirty="0"/>
              <a:t> </a:t>
            </a:r>
            <a:r>
              <a:rPr lang="en-US" dirty="0"/>
              <a:t>Open EdX?</a:t>
            </a:r>
          </a:p>
          <a:p>
            <a:r>
              <a:rPr lang="en-US" dirty="0"/>
              <a:t>Set your default email and notifications</a:t>
            </a:r>
          </a:p>
          <a:p>
            <a:r>
              <a:rPr lang="en-US" dirty="0"/>
              <a:t>Contact technical support</a:t>
            </a:r>
            <a:r>
              <a:rPr lang="ru-RU" dirty="0"/>
              <a:t> </a:t>
            </a:r>
            <a:r>
              <a:rPr lang="en-US" dirty="0"/>
              <a:t>(the help desk) for account problems</a:t>
            </a:r>
          </a:p>
          <a:p>
            <a:r>
              <a:rPr lang="en-US" dirty="0"/>
              <a:t>Email me (</a:t>
            </a:r>
            <a:r>
              <a:rPr lang="en-US" dirty="0">
                <a:hlinkClick r:id="rId2"/>
              </a:rPr>
              <a:t>dalontseva@edu.ektu.kz</a:t>
            </a:r>
            <a:r>
              <a:rPr lang="en-US" dirty="0"/>
              <a:t>) for anything! (In English!)</a:t>
            </a:r>
            <a:endParaRPr lang="ru-RU" dirty="0"/>
          </a:p>
          <a:p>
            <a:endParaRPr lang="en-US" dirty="0"/>
          </a:p>
        </p:txBody>
      </p:sp>
      <p:pic>
        <p:nvPicPr>
          <p:cNvPr id="4" name="Picture 3">
            <a:extLst>
              <a:ext uri="{FF2B5EF4-FFF2-40B4-BE49-F238E27FC236}">
                <a16:creationId xmlns:a16="http://schemas.microsoft.com/office/drawing/2014/main" id="{A6B558E9-4158-4D19-91B6-D6D9F374D3D5}"/>
              </a:ext>
            </a:extLst>
          </p:cNvPr>
          <p:cNvPicPr>
            <a:picLocks noChangeAspect="1" noChangeArrowheads="1"/>
          </p:cNvPicPr>
          <p:nvPr/>
        </p:nvPicPr>
        <p:blipFill>
          <a:blip r:embed="rId3"/>
          <a:srcRect/>
          <a:stretch>
            <a:fillRect/>
          </a:stretch>
        </p:blipFill>
        <p:spPr bwMode="auto">
          <a:xfrm>
            <a:off x="2123728" y="3212976"/>
            <a:ext cx="4571862" cy="3050311"/>
          </a:xfrm>
          <a:prstGeom prst="rect">
            <a:avLst/>
          </a:prstGeom>
          <a:noFill/>
          <a:ln w="9525">
            <a:noFill/>
            <a:miter lim="800000"/>
            <a:headEnd/>
            <a:tailEnd/>
          </a:ln>
          <a:effectLst/>
        </p:spPr>
      </p:pic>
    </p:spTree>
    <p:extLst>
      <p:ext uri="{BB962C8B-B14F-4D97-AF65-F5344CB8AC3E}">
        <p14:creationId xmlns:p14="http://schemas.microsoft.com/office/powerpoint/2010/main" val="2547420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F8408E-8427-4866-A5FF-43FE1F823CD7}"/>
              </a:ext>
            </a:extLst>
          </p:cNvPr>
          <p:cNvSpPr>
            <a:spLocks noGrp="1"/>
          </p:cNvSpPr>
          <p:nvPr>
            <p:ph type="title"/>
          </p:nvPr>
        </p:nvSpPr>
        <p:spPr>
          <a:xfrm>
            <a:off x="628650" y="-17299"/>
            <a:ext cx="7759774" cy="709996"/>
          </a:xfrm>
        </p:spPr>
        <p:txBody>
          <a:bodyPr>
            <a:normAutofit/>
          </a:bodyPr>
          <a:lstStyle/>
          <a:p>
            <a:pPr algn="ctr" fontAlgn="base">
              <a:spcAft>
                <a:spcPct val="0"/>
              </a:spcAft>
            </a:pPr>
            <a:r>
              <a:rPr lang="en-US" sz="2800" b="1" dirty="0">
                <a:solidFill>
                  <a:srgbClr val="7030A0"/>
                </a:solidFill>
                <a:latin typeface="Times New Roman" pitchFamily="18" charset="0"/>
                <a:ea typeface="+mn-ea"/>
                <a:cs typeface="Times New Roman" pitchFamily="18" charset="0"/>
              </a:rPr>
              <a:t>How to write request emails*</a:t>
            </a:r>
            <a:endParaRPr lang="ru-RU" sz="2800" b="1" dirty="0">
              <a:solidFill>
                <a:srgbClr val="7030A0"/>
              </a:solidFill>
              <a:latin typeface="Times New Roman" pitchFamily="18" charset="0"/>
              <a:ea typeface="+mn-ea"/>
              <a:cs typeface="Times New Roman" pitchFamily="18" charset="0"/>
            </a:endParaRPr>
          </a:p>
        </p:txBody>
      </p:sp>
      <p:sp>
        <p:nvSpPr>
          <p:cNvPr id="3" name="Объект 2">
            <a:extLst>
              <a:ext uri="{FF2B5EF4-FFF2-40B4-BE49-F238E27FC236}">
                <a16:creationId xmlns:a16="http://schemas.microsoft.com/office/drawing/2014/main" id="{5DDD81DC-1A54-42E4-94D0-B4BAA074ADE7}"/>
              </a:ext>
            </a:extLst>
          </p:cNvPr>
          <p:cNvSpPr>
            <a:spLocks noGrp="1"/>
          </p:cNvSpPr>
          <p:nvPr>
            <p:ph idx="1"/>
          </p:nvPr>
        </p:nvSpPr>
        <p:spPr>
          <a:xfrm>
            <a:off x="664654" y="476672"/>
            <a:ext cx="7850696" cy="6120680"/>
          </a:xfrm>
        </p:spPr>
        <p:txBody>
          <a:bodyPr>
            <a:normAutofit fontScale="25000" lnSpcReduction="20000"/>
          </a:bodyPr>
          <a:lstStyle/>
          <a:p>
            <a:pPr>
              <a:lnSpc>
                <a:spcPct val="120000"/>
              </a:lnSpc>
              <a:spcBef>
                <a:spcPts val="0"/>
              </a:spcBef>
            </a:pPr>
            <a:r>
              <a:rPr lang="en-US" sz="6400" dirty="0">
                <a:latin typeface="Times New Roman" panose="02020603050405020304" pitchFamily="18" charset="0"/>
                <a:cs typeface="Times New Roman" panose="02020603050405020304" pitchFamily="18" charset="0"/>
              </a:rPr>
              <a:t>Email #1:</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Dear Professor Tardy, </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Is it possible to request a small extension on the Class Observation paper? I have 4 assignments due at the same time and there are literally just not enough hours in the day to accomplish everything. </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Best, </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(Student)</a:t>
            </a:r>
          </a:p>
          <a:p>
            <a:pPr>
              <a:lnSpc>
                <a:spcPct val="120000"/>
              </a:lnSpc>
              <a:spcBef>
                <a:spcPts val="0"/>
              </a:spcBef>
            </a:pPr>
            <a:endParaRPr lang="en-US" sz="6400" dirty="0">
              <a:latin typeface="Times New Roman" panose="02020603050405020304" pitchFamily="18" charset="0"/>
              <a:cs typeface="Times New Roman" panose="02020603050405020304" pitchFamily="18" charset="0"/>
            </a:endParaRPr>
          </a:p>
          <a:p>
            <a:pPr>
              <a:lnSpc>
                <a:spcPct val="120000"/>
              </a:lnSpc>
              <a:spcBef>
                <a:spcPts val="0"/>
              </a:spcBef>
            </a:pPr>
            <a:r>
              <a:rPr lang="en-US" sz="6400" dirty="0">
                <a:latin typeface="Times New Roman" panose="02020603050405020304" pitchFamily="18" charset="0"/>
                <a:cs typeface="Times New Roman" panose="02020603050405020304" pitchFamily="18" charset="0"/>
              </a:rPr>
              <a:t>Email #2:</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Dear Dr. Tardy,</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I hope this email finds you well. I regret to inform you that due to my poor time management I will be unable to complete the Student Feedback Assignment by the start of class today. I humbly request an extension until midnight tonight in order to complete the assignment. I am more than willing to accept whatever penalty you see fit.</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Regards,</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(Student)</a:t>
            </a:r>
          </a:p>
          <a:p>
            <a:pPr>
              <a:lnSpc>
                <a:spcPct val="120000"/>
              </a:lnSpc>
              <a:spcBef>
                <a:spcPts val="0"/>
              </a:spcBef>
            </a:pPr>
            <a:endParaRPr lang="en-US" sz="64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Email #3:</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Hi Dr Tardy,</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Can I get an extension on the article annotations? I'm running out of time...</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Thank you</a:t>
            </a: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(Student)</a:t>
            </a:r>
          </a:p>
          <a:p>
            <a:pPr marL="0" indent="0">
              <a:lnSpc>
                <a:spcPct val="120000"/>
              </a:lnSpc>
              <a:spcBef>
                <a:spcPts val="0"/>
              </a:spcBef>
              <a:buNone/>
            </a:pPr>
            <a:endParaRPr lang="en-US" sz="64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6400" dirty="0">
                <a:latin typeface="Times New Roman" panose="02020603050405020304" pitchFamily="18" charset="0"/>
                <a:cs typeface="Times New Roman" panose="02020603050405020304" pitchFamily="18" charset="0"/>
              </a:rPr>
              <a:t>*from C.M. Tardy, A.M. Johns, &amp; N.A. Caplan (in preparation). Genre: Frequently Asked Questions. University of Michigan Press.</a:t>
            </a:r>
          </a:p>
          <a:p>
            <a:endParaRPr lang="ru-RU" dirty="0"/>
          </a:p>
        </p:txBody>
      </p:sp>
    </p:spTree>
    <p:extLst>
      <p:ext uri="{BB962C8B-B14F-4D97-AF65-F5344CB8AC3E}">
        <p14:creationId xmlns:p14="http://schemas.microsoft.com/office/powerpoint/2010/main" val="3802621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8EE21B-C1AA-49E2-976A-7CED3D8F5622}"/>
              </a:ext>
            </a:extLst>
          </p:cNvPr>
          <p:cNvSpPr>
            <a:spLocks noGrp="1"/>
          </p:cNvSpPr>
          <p:nvPr>
            <p:ph type="title"/>
          </p:nvPr>
        </p:nvSpPr>
        <p:spPr>
          <a:xfrm>
            <a:off x="764121" y="116632"/>
            <a:ext cx="7615758" cy="543594"/>
          </a:xfrm>
        </p:spPr>
        <p:txBody>
          <a:bodyPr>
            <a:normAutofit/>
          </a:bodyPr>
          <a:lstStyle/>
          <a:p>
            <a:pPr algn="ctr" fontAlgn="base">
              <a:spcAft>
                <a:spcPct val="0"/>
              </a:spcAft>
            </a:pPr>
            <a:r>
              <a:rPr lang="en-US" sz="2800" b="1" dirty="0">
                <a:solidFill>
                  <a:srgbClr val="7030A0"/>
                </a:solidFill>
                <a:latin typeface="Times New Roman" pitchFamily="18" charset="0"/>
                <a:ea typeface="+mn-ea"/>
                <a:cs typeface="Times New Roman" pitchFamily="18" charset="0"/>
              </a:rPr>
              <a:t>Essential Actions (moves) </a:t>
            </a:r>
            <a:endParaRPr lang="ru-RU" sz="2800" b="1" dirty="0">
              <a:solidFill>
                <a:srgbClr val="7030A0"/>
              </a:solidFill>
              <a:latin typeface="Times New Roman" pitchFamily="18" charset="0"/>
              <a:ea typeface="+mn-ea"/>
              <a:cs typeface="Times New Roman" pitchFamily="18" charset="0"/>
            </a:endParaRPr>
          </a:p>
        </p:txBody>
      </p:sp>
      <p:sp>
        <p:nvSpPr>
          <p:cNvPr id="3" name="Объект 2">
            <a:extLst>
              <a:ext uri="{FF2B5EF4-FFF2-40B4-BE49-F238E27FC236}">
                <a16:creationId xmlns:a16="http://schemas.microsoft.com/office/drawing/2014/main" id="{9715B9C2-0EAA-4C03-BDD2-9D7CB568571C}"/>
              </a:ext>
            </a:extLst>
          </p:cNvPr>
          <p:cNvSpPr>
            <a:spLocks noGrp="1"/>
          </p:cNvSpPr>
          <p:nvPr>
            <p:ph idx="1"/>
          </p:nvPr>
        </p:nvSpPr>
        <p:spPr>
          <a:xfrm>
            <a:off x="611560" y="660226"/>
            <a:ext cx="8226020" cy="5933586"/>
          </a:xfrm>
        </p:spPr>
        <p:txBody>
          <a:bodyPr>
            <a:noAutofit/>
          </a:bodyPr>
          <a:lstStyle/>
          <a:p>
            <a:pPr>
              <a:lnSpc>
                <a:spcPct val="120000"/>
              </a:lnSpc>
              <a:spcBef>
                <a:spcPts val="0"/>
              </a:spcBef>
            </a:pPr>
            <a:r>
              <a:rPr lang="en-US" sz="1400" i="1" dirty="0">
                <a:solidFill>
                  <a:srgbClr val="000000"/>
                </a:solidFill>
                <a:latin typeface="Arial" panose="020B0604020202020204" pitchFamily="34" charset="0"/>
              </a:rPr>
              <a:t>one key (and required) move  - </a:t>
            </a:r>
            <a:r>
              <a:rPr lang="en-US" sz="1400" b="1" i="1" dirty="0">
                <a:solidFill>
                  <a:srgbClr val="000000"/>
                </a:solidFill>
                <a:latin typeface="Arial" panose="020B0604020202020204" pitchFamily="34" charset="0"/>
              </a:rPr>
              <a:t>request</a:t>
            </a:r>
            <a:r>
              <a:rPr lang="en-US" sz="1400" i="1" dirty="0">
                <a:solidFill>
                  <a:srgbClr val="000000"/>
                </a:solidFill>
                <a:latin typeface="Arial" panose="020B0604020202020204" pitchFamily="34" charset="0"/>
              </a:rPr>
              <a:t> an extension</a:t>
            </a:r>
          </a:p>
          <a:p>
            <a:pPr>
              <a:lnSpc>
                <a:spcPct val="120000"/>
              </a:lnSpc>
              <a:spcBef>
                <a:spcPts val="0"/>
              </a:spcBef>
            </a:pPr>
            <a:r>
              <a:rPr lang="en-US" sz="1400" b="1" i="1" dirty="0">
                <a:solidFill>
                  <a:srgbClr val="000000"/>
                </a:solidFill>
                <a:effectLst/>
                <a:latin typeface="Arial" panose="020B0604020202020204" pitchFamily="34" charset="0"/>
                <a:ea typeface="Times New Roman" panose="02020603050405020304" pitchFamily="18" charset="0"/>
              </a:rPr>
              <a:t>greet </a:t>
            </a:r>
            <a:r>
              <a:rPr lang="en-US" sz="1400" i="1" dirty="0">
                <a:solidFill>
                  <a:srgbClr val="000000"/>
                </a:solidFill>
                <a:effectLst/>
                <a:latin typeface="Arial" panose="020B0604020202020204" pitchFamily="34" charset="0"/>
                <a:ea typeface="Times New Roman" panose="02020603050405020304" pitchFamily="18" charset="0"/>
              </a:rPr>
              <a:t>the instructor</a:t>
            </a:r>
            <a:r>
              <a:rPr lang="en-US" sz="1400" dirty="0">
                <a:solidFill>
                  <a:srgbClr val="000000"/>
                </a:solidFill>
                <a:effectLst/>
                <a:latin typeface="Arial" panose="020B0604020202020204" pitchFamily="34" charset="0"/>
                <a:ea typeface="Times New Roman" panose="02020603050405020304" pitchFamily="18" charset="0"/>
              </a:rPr>
              <a:t> and</a:t>
            </a:r>
            <a:r>
              <a:rPr lang="en-US" sz="1400" i="1" dirty="0">
                <a:solidFill>
                  <a:srgbClr val="000000"/>
                </a:solidFill>
                <a:effectLst/>
                <a:latin typeface="Arial" panose="020B0604020202020204" pitchFamily="34" charset="0"/>
                <a:ea typeface="Times New Roman" panose="02020603050405020304" pitchFamily="18" charset="0"/>
              </a:rPr>
              <a:t> provide </a:t>
            </a:r>
            <a:r>
              <a:rPr lang="en-US" sz="1400" b="1" i="1" dirty="0">
                <a:solidFill>
                  <a:srgbClr val="000000"/>
                </a:solidFill>
                <a:effectLst/>
                <a:latin typeface="Arial" panose="020B0604020202020204" pitchFamily="34" charset="0"/>
                <a:ea typeface="Times New Roman" panose="02020603050405020304" pitchFamily="18" charset="0"/>
              </a:rPr>
              <a:t>an explanation</a:t>
            </a:r>
          </a:p>
          <a:p>
            <a:pPr>
              <a:lnSpc>
                <a:spcPct val="120000"/>
              </a:lnSpc>
              <a:spcBef>
                <a:spcPts val="0"/>
              </a:spcBef>
            </a:pPr>
            <a:r>
              <a:rPr lang="en-US" sz="1400" b="1" i="1" dirty="0">
                <a:solidFill>
                  <a:srgbClr val="000000"/>
                </a:solidFill>
                <a:effectLst/>
                <a:latin typeface="Arial" panose="020B0604020202020204" pitchFamily="34" charset="0"/>
                <a:ea typeface="Times New Roman" panose="02020603050405020304" pitchFamily="18" charset="0"/>
              </a:rPr>
              <a:t>open the communication politely </a:t>
            </a:r>
            <a:endParaRPr lang="en-US" sz="1400" b="1" i="1" dirty="0">
              <a:solidFill>
                <a:srgbClr val="000000"/>
              </a:solidFill>
              <a:latin typeface="Arial" panose="020B0604020202020204" pitchFamily="34" charset="0"/>
              <a:ea typeface="Times New Roman" panose="02020603050405020304" pitchFamily="18" charset="0"/>
            </a:endParaRPr>
          </a:p>
          <a:p>
            <a:pPr>
              <a:lnSpc>
                <a:spcPct val="120000"/>
              </a:lnSpc>
              <a:spcBef>
                <a:spcPts val="0"/>
              </a:spcBef>
            </a:pPr>
            <a:r>
              <a:rPr lang="en-US" sz="1400" b="1" i="1" dirty="0">
                <a:solidFill>
                  <a:srgbClr val="000000"/>
                </a:solidFill>
                <a:effectLst/>
                <a:latin typeface="Arial" panose="020B0604020202020204" pitchFamily="34" charset="0"/>
                <a:ea typeface="Times New Roman" panose="02020603050405020304" pitchFamily="18" charset="0"/>
              </a:rPr>
              <a:t>accept responsibility </a:t>
            </a:r>
            <a:r>
              <a:rPr lang="en-US" sz="1400" b="1" i="1" dirty="0"/>
              <a:t> </a:t>
            </a:r>
            <a:endParaRPr lang="ru-RU" sz="1400" b="1" i="1" dirty="0"/>
          </a:p>
          <a:p>
            <a:pPr>
              <a:lnSpc>
                <a:spcPct val="120000"/>
              </a:lnSpc>
              <a:spcBef>
                <a:spcPts val="0"/>
              </a:spcBef>
            </a:pPr>
            <a:r>
              <a:rPr lang="en-US" sz="1400" b="1" i="1" dirty="0">
                <a:solidFill>
                  <a:srgbClr val="000000"/>
                </a:solidFill>
                <a:latin typeface="Arial" panose="020B0604020202020204" pitchFamily="34" charset="0"/>
              </a:rPr>
              <a:t>Full name of the author (student)</a:t>
            </a:r>
          </a:p>
          <a:p>
            <a:pPr>
              <a:lnSpc>
                <a:spcPct val="120000"/>
              </a:lnSpc>
              <a:spcBef>
                <a:spcPts val="0"/>
              </a:spcBef>
            </a:pPr>
            <a:r>
              <a:rPr lang="en-US" sz="1400" i="1" dirty="0"/>
              <a:t>Try to rank-order the sample emails from most to least successful</a:t>
            </a:r>
            <a:endParaRPr lang="ru-RU" sz="1400" i="1" dirty="0"/>
          </a:p>
          <a:p>
            <a:pPr marL="0" indent="0" algn="ctr">
              <a:lnSpc>
                <a:spcPct val="100000"/>
              </a:lnSpc>
              <a:spcBef>
                <a:spcPts val="0"/>
              </a:spcBef>
              <a:buNone/>
            </a:pPr>
            <a:endParaRPr lang="en-US" sz="1400" i="1" dirty="0"/>
          </a:p>
          <a:p>
            <a:pPr marL="0" indent="0" algn="ctr">
              <a:lnSpc>
                <a:spcPct val="100000"/>
              </a:lnSpc>
              <a:spcBef>
                <a:spcPts val="0"/>
              </a:spcBef>
              <a:buNone/>
            </a:pPr>
            <a:r>
              <a:rPr lang="en-US" sz="1600" b="1" i="1" dirty="0"/>
              <a:t>Examples of unsuccessful requests (provided by our “Online courses in Open EdX” team)</a:t>
            </a:r>
          </a:p>
          <a:p>
            <a:pPr>
              <a:lnSpc>
                <a:spcPct val="100000"/>
              </a:lnSpc>
              <a:spcBef>
                <a:spcPts val="0"/>
              </a:spcBef>
            </a:pPr>
            <a:r>
              <a:rPr lang="en-US" sz="1600" i="1" dirty="0"/>
              <a:t>Here is a request to our help desk. He thinks that we can read his mind and know what course he wants it to for. "</a:t>
            </a:r>
            <a:r>
              <a:rPr lang="en-US" sz="1600" b="1" i="1" dirty="0"/>
              <a:t>Hello, where can I get a syllabus</a:t>
            </a:r>
            <a:r>
              <a:rPr lang="en-US" sz="1600" i="1" dirty="0"/>
              <a:t>?"</a:t>
            </a:r>
          </a:p>
          <a:p>
            <a:pPr>
              <a:lnSpc>
                <a:spcPct val="100000"/>
              </a:lnSpc>
              <a:spcBef>
                <a:spcPts val="0"/>
              </a:spcBef>
            </a:pPr>
            <a:endParaRPr lang="en-US" sz="1600" i="1" dirty="0"/>
          </a:p>
          <a:p>
            <a:pPr>
              <a:lnSpc>
                <a:spcPct val="100000"/>
              </a:lnSpc>
              <a:spcBef>
                <a:spcPts val="0"/>
              </a:spcBef>
            </a:pPr>
            <a:r>
              <a:rPr lang="en-US" sz="1600" i="1" dirty="0"/>
              <a:t>And another one that leaves a lot of guesswork:</a:t>
            </a:r>
            <a:r>
              <a:rPr lang="ru-RU" sz="1600" i="1" dirty="0"/>
              <a:t> </a:t>
            </a:r>
            <a:r>
              <a:rPr lang="en-US" sz="1600" b="1" i="1" dirty="0"/>
              <a:t>Where do I find the final score?</a:t>
            </a:r>
          </a:p>
          <a:p>
            <a:pPr>
              <a:lnSpc>
                <a:spcPct val="100000"/>
              </a:lnSpc>
              <a:spcBef>
                <a:spcPts val="0"/>
              </a:spcBef>
            </a:pPr>
            <a:endParaRPr lang="en-US" sz="1600" i="1" dirty="0"/>
          </a:p>
          <a:p>
            <a:pPr>
              <a:lnSpc>
                <a:spcPct val="100000"/>
              </a:lnSpc>
              <a:spcBef>
                <a:spcPts val="0"/>
              </a:spcBef>
            </a:pPr>
            <a:r>
              <a:rPr lang="en-US" sz="1600" i="1" dirty="0"/>
              <a:t>This one is a mystery. No idea what they actually wanted. "</a:t>
            </a:r>
            <a:r>
              <a:rPr lang="en-US" sz="1600" b="1" i="1" dirty="0"/>
              <a:t>Course development</a:t>
            </a:r>
            <a:r>
              <a:rPr lang="en-US" sz="1600" i="1" dirty="0"/>
              <a:t>"</a:t>
            </a:r>
          </a:p>
          <a:p>
            <a:pPr>
              <a:lnSpc>
                <a:spcPct val="100000"/>
              </a:lnSpc>
              <a:spcBef>
                <a:spcPts val="0"/>
              </a:spcBef>
            </a:pPr>
            <a:endParaRPr lang="en-US" sz="1600" i="1" dirty="0"/>
          </a:p>
          <a:p>
            <a:pPr>
              <a:lnSpc>
                <a:spcPct val="100000"/>
              </a:lnSpc>
              <a:spcBef>
                <a:spcPts val="0"/>
              </a:spcBef>
            </a:pPr>
            <a:r>
              <a:rPr lang="en-US" sz="1600" i="1" dirty="0"/>
              <a:t>This is borderline rude... The student was entirely at fault for not following preliminary steps, which prevented us from giving them access to the system.</a:t>
            </a:r>
          </a:p>
          <a:p>
            <a:pPr>
              <a:lnSpc>
                <a:spcPct val="100000"/>
              </a:lnSpc>
              <a:spcBef>
                <a:spcPts val="0"/>
              </a:spcBef>
            </a:pPr>
            <a:r>
              <a:rPr lang="en-US" sz="1600" i="1" dirty="0"/>
              <a:t>"</a:t>
            </a:r>
            <a:r>
              <a:rPr lang="en-US" sz="1600" b="1" i="1" dirty="0"/>
              <a:t>Please give me access to my course template. Today!</a:t>
            </a:r>
            <a:r>
              <a:rPr lang="en-US" sz="1600" i="1" dirty="0"/>
              <a:t>"</a:t>
            </a:r>
          </a:p>
          <a:p>
            <a:pPr>
              <a:lnSpc>
                <a:spcPct val="100000"/>
              </a:lnSpc>
              <a:spcBef>
                <a:spcPts val="0"/>
              </a:spcBef>
            </a:pPr>
            <a:endParaRPr lang="en-US" sz="1600" i="1" dirty="0"/>
          </a:p>
          <a:p>
            <a:pPr>
              <a:lnSpc>
                <a:spcPct val="100000"/>
              </a:lnSpc>
              <a:spcBef>
                <a:spcPts val="0"/>
              </a:spcBef>
            </a:pPr>
            <a:r>
              <a:rPr lang="en-US" sz="1600" i="1" dirty="0"/>
              <a:t>One more for good measure from  </a:t>
            </a:r>
            <a:r>
              <a:rPr lang="en-US" sz="1600" i="1" dirty="0" err="1"/>
              <a:t>Aigerim</a:t>
            </a:r>
            <a:r>
              <a:rPr lang="en-US" sz="1600" i="1" dirty="0"/>
              <a:t>. We probably course have added her if she would have used her university email address or </a:t>
            </a:r>
            <a:r>
              <a:rPr lang="en-US" sz="1600" b="1" i="1" dirty="0"/>
              <a:t>last name</a:t>
            </a:r>
            <a:r>
              <a:rPr lang="en-US" sz="1600" i="1" dirty="0"/>
              <a:t>... Our university database lists at least 292 students with that first name.... 🤔</a:t>
            </a:r>
          </a:p>
          <a:p>
            <a:pPr>
              <a:lnSpc>
                <a:spcPct val="100000"/>
              </a:lnSpc>
              <a:spcBef>
                <a:spcPts val="0"/>
              </a:spcBef>
            </a:pPr>
            <a:r>
              <a:rPr lang="en-US" sz="1600" b="1" i="1" dirty="0"/>
              <a:t>Please add me to course "Developing an online course in Open edX"</a:t>
            </a:r>
            <a:endParaRPr lang="ru-RU" sz="1600" b="1" i="1" dirty="0"/>
          </a:p>
        </p:txBody>
      </p:sp>
    </p:spTree>
    <p:extLst>
      <p:ext uri="{BB962C8B-B14F-4D97-AF65-F5344CB8AC3E}">
        <p14:creationId xmlns:p14="http://schemas.microsoft.com/office/powerpoint/2010/main" val="1950125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Прямоугольник 10"/>
          <p:cNvSpPr/>
          <p:nvPr/>
        </p:nvSpPr>
        <p:spPr>
          <a:xfrm>
            <a:off x="571472" y="1285860"/>
            <a:ext cx="8143964" cy="2215991"/>
          </a:xfrm>
          <a:prstGeom prst="rect">
            <a:avLst/>
          </a:prstGeom>
        </p:spPr>
        <p:txBody>
          <a:bodyPr wrap="square">
            <a:spAutoFit/>
          </a:bodyPr>
          <a:lstStyle/>
          <a:p>
            <a:pPr>
              <a:buFont typeface="Wingdings" pitchFamily="2" charset="2"/>
              <a:buChar char="Ø"/>
            </a:pPr>
            <a:r>
              <a:rPr lang="en-US" sz="2200" dirty="0">
                <a:latin typeface="Times New Roman" pitchFamily="18" charset="0"/>
                <a:cs typeface="Times New Roman" pitchFamily="18" charset="0"/>
              </a:rPr>
              <a:t>able to answer the question “Why are you studying this course in English” and explain the focus of the course and your motivation</a:t>
            </a:r>
          </a:p>
          <a:p>
            <a:pPr>
              <a:buFont typeface="Wingdings" pitchFamily="2" charset="2"/>
              <a:buChar char="Ø"/>
            </a:pPr>
            <a:r>
              <a:rPr lang="en-US" sz="2200" dirty="0">
                <a:latin typeface="Times New Roman" pitchFamily="18" charset="0"/>
                <a:cs typeface="Times New Roman" pitchFamily="18" charset="0"/>
              </a:rPr>
              <a:t>able to distinguish between Higher Education British  and  US English </a:t>
            </a:r>
          </a:p>
          <a:p>
            <a:pPr>
              <a:buFont typeface="Wingdings" pitchFamily="2" charset="2"/>
              <a:buChar char="Ø"/>
            </a:pPr>
            <a:r>
              <a:rPr lang="en-US" sz="2200" dirty="0">
                <a:latin typeface="Times New Roman" pitchFamily="18" charset="0"/>
                <a:cs typeface="Times New Roman" pitchFamily="18" charset="0"/>
              </a:rPr>
              <a:t>able to write polite and successful requests</a:t>
            </a:r>
            <a:endParaRPr lang="en-US" sz="2800" dirty="0">
              <a:latin typeface="Times New Roman" pitchFamily="18" charset="0"/>
              <a:cs typeface="Times New Roman" pitchFamily="18" charset="0"/>
            </a:endParaRPr>
          </a:p>
          <a:p>
            <a:pPr>
              <a:buFont typeface="Wingdings" pitchFamily="2" charset="2"/>
              <a:buChar char="Ø"/>
            </a:pPr>
            <a:endParaRPr lang="ru-RU" sz="2800" dirty="0">
              <a:latin typeface="Times New Roman" pitchFamily="18" charset="0"/>
              <a:cs typeface="Times New Roman" pitchFamily="18" charset="0"/>
            </a:endParaRPr>
          </a:p>
        </p:txBody>
      </p:sp>
      <p:sp>
        <p:nvSpPr>
          <p:cNvPr id="14" name="object 3"/>
          <p:cNvSpPr txBox="1">
            <a:spLocks noGrp="1"/>
          </p:cNvSpPr>
          <p:nvPr>
            <p:ph type="title"/>
          </p:nvPr>
        </p:nvSpPr>
        <p:spPr>
          <a:xfrm>
            <a:off x="642910" y="407398"/>
            <a:ext cx="7756782" cy="899862"/>
          </a:xfrm>
          <a:prstGeom prst="rect">
            <a:avLst/>
          </a:prstGeom>
        </p:spPr>
        <p:txBody>
          <a:bodyPr vert="horz" wrap="square" lIns="0" tIns="13335" rIns="0" bIns="0" rtlCol="0">
            <a:spAutoFit/>
          </a:bodyPr>
          <a:lstStyle/>
          <a:p>
            <a:pPr algn="ctr"/>
            <a:r>
              <a:rPr lang="en-US" altLang="ru-RU" sz="3200" b="1" dirty="0">
                <a:solidFill>
                  <a:srgbClr val="7030A0"/>
                </a:solidFill>
                <a:latin typeface="Times New Roman" pitchFamily="18" charset="0"/>
                <a:cs typeface="Times New Roman" pitchFamily="18" charset="0"/>
              </a:rPr>
              <a:t>Learning Outcomes</a:t>
            </a:r>
            <a:br>
              <a:rPr lang="en-US" altLang="ru-RU" sz="3200" b="1" dirty="0">
                <a:solidFill>
                  <a:srgbClr val="7030A0"/>
                </a:solidFill>
                <a:latin typeface="Times New Roman" pitchFamily="18" charset="0"/>
                <a:cs typeface="Times New Roman" pitchFamily="18" charset="0"/>
              </a:rPr>
            </a:br>
            <a:r>
              <a:rPr lang="en-US" altLang="ru-RU" sz="3200" b="1" dirty="0">
                <a:solidFill>
                  <a:srgbClr val="7030A0"/>
                </a:solidFill>
                <a:latin typeface="Times New Roman" pitchFamily="18" charset="0"/>
                <a:cs typeface="Times New Roman" pitchFamily="18" charset="0"/>
              </a:rPr>
              <a:t>You are</a:t>
            </a:r>
            <a:endParaRPr lang="ru-RU" sz="3200" b="1" dirty="0">
              <a:solidFill>
                <a:srgbClr val="7030A0"/>
              </a:solidFill>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4"/>
          <a:srcRect/>
          <a:stretch>
            <a:fillRect/>
          </a:stretch>
        </p:blipFill>
        <p:spPr bwMode="auto">
          <a:xfrm>
            <a:off x="1763688" y="3429000"/>
            <a:ext cx="5128090" cy="3143272"/>
          </a:xfrm>
          <a:prstGeom prst="rect">
            <a:avLst/>
          </a:prstGeom>
          <a:noFill/>
          <a:ln w="9525">
            <a:noFill/>
            <a:miter lim="800000"/>
            <a:headEnd/>
            <a:tailEnd/>
          </a:ln>
          <a:effectLst/>
        </p:spPr>
      </p:pic>
    </p:spTree>
    <p:extLst>
      <p:ext uri="{BB962C8B-B14F-4D97-AF65-F5344CB8AC3E}">
        <p14:creationId xmlns:p14="http://schemas.microsoft.com/office/powerpoint/2010/main" val="1563353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2AF01F-6E7E-416F-8FBB-4282C9E4FDBC}"/>
              </a:ext>
            </a:extLst>
          </p:cNvPr>
          <p:cNvSpPr>
            <a:spLocks noGrp="1"/>
          </p:cNvSpPr>
          <p:nvPr>
            <p:ph type="title"/>
          </p:nvPr>
        </p:nvSpPr>
        <p:spPr>
          <a:xfrm>
            <a:off x="628650" y="365127"/>
            <a:ext cx="7975798" cy="831626"/>
          </a:xfrm>
        </p:spPr>
        <p:txBody>
          <a:bodyPr>
            <a:normAutofit fontScale="90000"/>
          </a:bodyPr>
          <a:lstStyle/>
          <a:p>
            <a:pPr algn="ctr" fontAlgn="base">
              <a:spcAft>
                <a:spcPct val="0"/>
              </a:spcAft>
            </a:pPr>
            <a:r>
              <a:rPr lang="en-US" sz="2800" b="1" dirty="0">
                <a:solidFill>
                  <a:srgbClr val="7030A0"/>
                </a:solidFill>
                <a:latin typeface="Times New Roman" pitchFamily="18" charset="0"/>
                <a:ea typeface="+mn-ea"/>
                <a:cs typeface="Times New Roman" pitchFamily="18" charset="0"/>
              </a:rPr>
              <a:t>Acknowledgement</a:t>
            </a:r>
            <a:br>
              <a:rPr lang="en-US" sz="2800" b="1" dirty="0">
                <a:solidFill>
                  <a:srgbClr val="7030A0"/>
                </a:solidFill>
                <a:latin typeface="Times New Roman" pitchFamily="18" charset="0"/>
                <a:ea typeface="+mn-ea"/>
                <a:cs typeface="Times New Roman" pitchFamily="18" charset="0"/>
              </a:rPr>
            </a:br>
            <a:endParaRPr lang="ru-RU" sz="2800" b="1" dirty="0">
              <a:solidFill>
                <a:srgbClr val="7030A0"/>
              </a:solidFill>
              <a:latin typeface="Times New Roman" pitchFamily="18" charset="0"/>
              <a:ea typeface="+mn-ea"/>
              <a:cs typeface="Times New Roman" pitchFamily="18" charset="0"/>
            </a:endParaRPr>
          </a:p>
        </p:txBody>
      </p:sp>
      <p:sp>
        <p:nvSpPr>
          <p:cNvPr id="3" name="Объект 2">
            <a:extLst>
              <a:ext uri="{FF2B5EF4-FFF2-40B4-BE49-F238E27FC236}">
                <a16:creationId xmlns:a16="http://schemas.microsoft.com/office/drawing/2014/main" id="{935E21A4-B759-4CD6-866B-20BF16A916E0}"/>
              </a:ext>
            </a:extLst>
          </p:cNvPr>
          <p:cNvSpPr>
            <a:spLocks noGrp="1"/>
          </p:cNvSpPr>
          <p:nvPr>
            <p:ph idx="1"/>
          </p:nvPr>
        </p:nvSpPr>
        <p:spPr>
          <a:xfrm>
            <a:off x="698784" y="1412776"/>
            <a:ext cx="7886700" cy="4351338"/>
          </a:xfrm>
        </p:spPr>
        <p:txBody>
          <a:bodyPr/>
          <a:lstStyle/>
          <a:p>
            <a:pPr algn="just"/>
            <a:r>
              <a:rPr lang="en-US" sz="2400" dirty="0"/>
              <a:t>The author expresses her sincere gratitude for the help and valuable advice on the development of this course to Anthony Hetrick (EKTU) and Dr. Caplan N. (UD), the coordinator of  the UD –EKTU Partnership in English as a Medium for Scientific Instruction and Communication Program. </a:t>
            </a:r>
          </a:p>
          <a:p>
            <a:pPr algn="just"/>
            <a:r>
              <a:rPr lang="en-US" sz="2400" dirty="0"/>
              <a:t>The U.S.-Kazakhstan University Partnerships Program is funded by the Embassy of the United States of America in Kazakhstan and administered by American Councils for International Education.</a:t>
            </a:r>
          </a:p>
          <a:p>
            <a:pPr algn="just"/>
            <a:r>
              <a:rPr lang="en-US" sz="2400" dirty="0"/>
              <a:t>UD- University of Delaware, US</a:t>
            </a:r>
          </a:p>
          <a:p>
            <a:endParaRPr lang="ru-RU" dirty="0"/>
          </a:p>
        </p:txBody>
      </p:sp>
    </p:spTree>
    <p:extLst>
      <p:ext uri="{BB962C8B-B14F-4D97-AF65-F5344CB8AC3E}">
        <p14:creationId xmlns:p14="http://schemas.microsoft.com/office/powerpoint/2010/main" val="2851181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рямоугольник 9"/>
          <p:cNvSpPr/>
          <p:nvPr/>
        </p:nvSpPr>
        <p:spPr>
          <a:xfrm>
            <a:off x="3918616" y="3244334"/>
            <a:ext cx="1306768" cy="369332"/>
          </a:xfrm>
          <a:prstGeom prst="rect">
            <a:avLst/>
          </a:prstGeom>
        </p:spPr>
        <p:txBody>
          <a:bodyPr wrap="none">
            <a:spAutoFit/>
          </a:bodyPr>
          <a:lstStyle/>
          <a:p>
            <a:r>
              <a:rPr lang="en-US" spc="-5" dirty="0">
                <a:solidFill>
                  <a:srgbClr val="FFFFFF"/>
                </a:solidFill>
                <a:latin typeface="Arial MT"/>
                <a:cs typeface="Arial MT"/>
              </a:rPr>
              <a:t>Reference:</a:t>
            </a:r>
            <a:endParaRPr lang="ru-RU" dirty="0"/>
          </a:p>
        </p:txBody>
      </p:sp>
      <p:sp>
        <p:nvSpPr>
          <p:cNvPr id="13" name="object 2"/>
          <p:cNvSpPr txBox="1"/>
          <p:nvPr/>
        </p:nvSpPr>
        <p:spPr>
          <a:xfrm>
            <a:off x="357158" y="1285860"/>
            <a:ext cx="10501386" cy="3808094"/>
          </a:xfrm>
          <a:prstGeom prst="rect">
            <a:avLst/>
          </a:prstGeom>
        </p:spPr>
        <p:txBody>
          <a:bodyPr vert="horz" wrap="square" lIns="0" tIns="12065" rIns="0" bIns="0" rtlCol="0">
            <a:spAutoFit/>
          </a:bodyPr>
          <a:lstStyle/>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4"/>
              </a:rPr>
              <a:t>https://www.tastefulspace.com/blog/2020/07/17/object-and-subject-in-research-role/</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5"/>
              </a:rPr>
              <a:t>https://www.researchgate.net/publication/339229809_Event_Handling_in_Business_Processes_--Flexible_Event_Subscription_for_Business_Process_Enactment/figures?lo=1</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6"/>
              </a:rPr>
              <a:t>https://www.questionpro.com/blog/what-is-research/</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7"/>
              </a:rPr>
              <a:t>https://en.wikipedia.org/wiki/Research_proposal</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8"/>
              </a:rPr>
              <a:t>https://gradcoach.com/what-is-a-research-proposal-dissertation-thesis/</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9"/>
              </a:rPr>
              <a:t>https://slideplayer.com/slide/9886823/</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10"/>
              </a:rPr>
              <a:t>https://www.ahrq.gov/funding/process/grant-app-basics/esstplan.html</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r>
              <a:rPr lang="en-US" sz="2000" spc="-114" dirty="0">
                <a:latin typeface="Times New Roman" pitchFamily="18" charset="0"/>
                <a:cs typeface="Times New Roman" pitchFamily="18" charset="0"/>
                <a:hlinkClick r:id="rId11"/>
              </a:rPr>
              <a:t>https://www.slideshare.net/mehwishshahid73/research-plan-31631062</a:t>
            </a:r>
            <a:endParaRPr lang="en-US" sz="2000"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endParaRPr lang="en-US" sz="2000" spc="-114" dirty="0">
              <a:latin typeface="Times New Roman" pitchFamily="18" charset="0"/>
              <a:cs typeface="Times New Roman" pitchFamily="18" charset="0"/>
            </a:endParaRPr>
          </a:p>
        </p:txBody>
      </p:sp>
      <p:sp>
        <p:nvSpPr>
          <p:cNvPr id="15" name="object 3"/>
          <p:cNvSpPr txBox="1">
            <a:spLocks noGrp="1"/>
          </p:cNvSpPr>
          <p:nvPr>
            <p:ph type="title"/>
          </p:nvPr>
        </p:nvSpPr>
        <p:spPr>
          <a:xfrm>
            <a:off x="642910" y="458157"/>
            <a:ext cx="7756782" cy="567463"/>
          </a:xfrm>
          <a:prstGeom prst="rect">
            <a:avLst/>
          </a:prstGeom>
        </p:spPr>
        <p:txBody>
          <a:bodyPr vert="horz" wrap="square" lIns="0" tIns="13335" rIns="0" bIns="0" rtlCol="0">
            <a:spAutoFit/>
          </a:bodyPr>
          <a:lstStyle/>
          <a:p>
            <a:pPr algn="ctr"/>
            <a:r>
              <a:rPr lang="en-US" sz="4000" b="1" spc="-5" dirty="0">
                <a:solidFill>
                  <a:srgbClr val="7030A0"/>
                </a:solidFill>
                <a:latin typeface="Times New Roman" pitchFamily="18" charset="0"/>
                <a:cs typeface="Times New Roman" pitchFamily="18" charset="0"/>
              </a:rPr>
              <a:t>References:</a:t>
            </a:r>
            <a:endParaRPr lang="ru-RU" sz="40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1563353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098" name="Picture 2"/>
          <p:cNvPicPr>
            <a:picLocks noChangeAspect="1" noChangeArrowheads="1"/>
          </p:cNvPicPr>
          <p:nvPr/>
        </p:nvPicPr>
        <p:blipFill>
          <a:blip r:embed="rId4"/>
          <a:srcRect/>
          <a:stretch>
            <a:fillRect/>
          </a:stretch>
        </p:blipFill>
        <p:spPr bwMode="auto">
          <a:xfrm>
            <a:off x="1142976" y="642918"/>
            <a:ext cx="6826827" cy="5429288"/>
          </a:xfrm>
          <a:prstGeom prst="rect">
            <a:avLst/>
          </a:prstGeom>
          <a:ln>
            <a:noFill/>
          </a:ln>
          <a:effectLst>
            <a:softEdge rad="112500"/>
          </a:effectLst>
        </p:spPr>
      </p:pic>
    </p:spTree>
    <p:extLst>
      <p:ext uri="{BB962C8B-B14F-4D97-AF65-F5344CB8AC3E}">
        <p14:creationId xmlns:p14="http://schemas.microsoft.com/office/powerpoint/2010/main" val="1563353909"/>
      </p:ext>
    </p:extLst>
  </p:cSld>
  <p:clrMapOvr>
    <a:masterClrMapping/>
  </p:clrMapOvr>
</p:sld>
</file>

<file path=ppt/theme/theme1.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23137</TotalTime>
  <Words>1122</Words>
  <Application>Microsoft Office PowerPoint</Application>
  <PresentationFormat>Экран (4:3)</PresentationFormat>
  <Paragraphs>140</Paragraphs>
  <Slides>14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14</vt:i4>
      </vt:variant>
    </vt:vector>
  </HeadingPairs>
  <TitlesOfParts>
    <vt:vector size="22" baseType="lpstr">
      <vt:lpstr>Arial</vt:lpstr>
      <vt:lpstr>Arial MT</vt:lpstr>
      <vt:lpstr>Calibri</vt:lpstr>
      <vt:lpstr>Calibri Light</vt:lpstr>
      <vt:lpstr>Cambria</vt:lpstr>
      <vt:lpstr>Times New Roman</vt:lpstr>
      <vt:lpstr>Wingdings</vt:lpstr>
      <vt:lpstr>3_Тема Office</vt:lpstr>
      <vt:lpstr>The course goals and motivation   </vt:lpstr>
      <vt:lpstr>Презентация PowerPoint</vt:lpstr>
      <vt:lpstr>Warm up!</vt:lpstr>
      <vt:lpstr>Goals for the course  (start with the end in mind!)</vt:lpstr>
      <vt:lpstr>Quick vocab note: US Higher Education</vt:lpstr>
      <vt:lpstr>Motivation</vt:lpstr>
      <vt:lpstr>Self-Determination Theory</vt:lpstr>
      <vt:lpstr>Help!</vt:lpstr>
      <vt:lpstr>How to write request emails*</vt:lpstr>
      <vt:lpstr>Essential Actions (moves) </vt:lpstr>
      <vt:lpstr>Learning Outcomes You are</vt:lpstr>
      <vt:lpstr>Acknowledgement </vt:lpstr>
      <vt:lpstr>References:</vt:lpstr>
      <vt:lpstr>Презентация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LINA</dc:creator>
  <cp:lastModifiedBy>Dasha</cp:lastModifiedBy>
  <cp:revision>879</cp:revision>
  <cp:lastPrinted>2020-01-29T04:13:39Z</cp:lastPrinted>
  <dcterms:created xsi:type="dcterms:W3CDTF">2017-01-18T16:04:14Z</dcterms:created>
  <dcterms:modified xsi:type="dcterms:W3CDTF">2021-12-10T11:56:23Z</dcterms:modified>
</cp:coreProperties>
</file>